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73" r:id="rId5"/>
    <p:sldId id="257" r:id="rId6"/>
    <p:sldId id="263" r:id="rId7"/>
    <p:sldId id="264" r:id="rId8"/>
    <p:sldId id="265" r:id="rId9"/>
    <p:sldId id="267" r:id="rId10"/>
    <p:sldId id="278" r:id="rId11"/>
    <p:sldId id="269" r:id="rId12"/>
    <p:sldId id="270" r:id="rId13"/>
    <p:sldId id="271" r:id="rId14"/>
    <p:sldId id="272"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615" userDrawn="1">
          <p15:clr>
            <a:srgbClr val="A4A3A4"/>
          </p15:clr>
        </p15:guide>
        <p15:guide id="4" pos="2797" userDrawn="1">
          <p15:clr>
            <a:srgbClr val="A4A3A4"/>
          </p15:clr>
        </p15:guide>
        <p15:guide id="5" pos="4883" userDrawn="1">
          <p15:clr>
            <a:srgbClr val="A4A3A4"/>
          </p15:clr>
        </p15:guide>
        <p15:guide id="6" pos="5065" userDrawn="1">
          <p15:clr>
            <a:srgbClr val="A4A3A4"/>
          </p15:clr>
        </p15:guide>
        <p15:guide id="7" pos="6017" userDrawn="1">
          <p15:clr>
            <a:srgbClr val="A4A3A4"/>
          </p15:clr>
        </p15:guide>
        <p15:guide id="8" pos="6199" userDrawn="1">
          <p15:clr>
            <a:srgbClr val="A4A3A4"/>
          </p15:clr>
        </p15:guide>
        <p15:guide id="9"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Lagoni Garbøl" initials="KLG" lastIdx="1" clrIdx="0">
    <p:extLst>
      <p:ext uri="{19B8F6BF-5375-455C-9EA6-DF929625EA0E}">
        <p15:presenceInfo xmlns:p15="http://schemas.microsoft.com/office/powerpoint/2012/main" userId="S::krlag@odense.dk::78199f96-8de4-4ef9-bcde-8b5648ac6c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29D5C-6FB7-4D6E-872C-8CDCDC0DFF33}" v="3" dt="2020-11-09T08:46:19.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1258" autoAdjust="0"/>
  </p:normalViewPr>
  <p:slideViewPr>
    <p:cSldViewPr snapToGrid="0" snapToObjects="1" showGuides="1">
      <p:cViewPr varScale="1">
        <p:scale>
          <a:sx n="63" d="100"/>
          <a:sy n="63" d="100"/>
        </p:scale>
        <p:origin x="720" y="44"/>
      </p:cViewPr>
      <p:guideLst>
        <p:guide pos="2615"/>
        <p:guide pos="2797"/>
        <p:guide pos="4883"/>
        <p:guide pos="5065"/>
        <p:guide pos="6017"/>
        <p:guide pos="6199"/>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84801-EA83-4F91-A5EA-1CEB1481B53C}" type="datetimeFigureOut">
              <a:rPr lang="da-DK" smtClean="0"/>
              <a:t>08-06-2023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2769F-6785-4964-96A2-496D8CA80D21}" type="slidenum">
              <a:rPr lang="da-DK" smtClean="0"/>
              <a:t>‹nr.›</a:t>
            </a:fld>
            <a:endParaRPr lang="da-DK"/>
          </a:p>
        </p:txBody>
      </p:sp>
    </p:spTree>
    <p:extLst>
      <p:ext uri="{BB962C8B-B14F-4D97-AF65-F5344CB8AC3E}">
        <p14:creationId xmlns:p14="http://schemas.microsoft.com/office/powerpoint/2010/main" val="231143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752769F-6785-4964-96A2-496D8CA80D21}" type="slidenum">
              <a:rPr lang="da-DK" smtClean="0"/>
              <a:t>5</a:t>
            </a:fld>
            <a:endParaRPr lang="da-DK"/>
          </a:p>
        </p:txBody>
      </p:sp>
    </p:spTree>
    <p:extLst>
      <p:ext uri="{BB962C8B-B14F-4D97-AF65-F5344CB8AC3E}">
        <p14:creationId xmlns:p14="http://schemas.microsoft.com/office/powerpoint/2010/main" val="3607100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752769F-6785-4964-96A2-496D8CA80D21}" type="slidenum">
              <a:rPr lang="da-DK" smtClean="0"/>
              <a:t>6</a:t>
            </a:fld>
            <a:endParaRPr lang="da-DK"/>
          </a:p>
        </p:txBody>
      </p:sp>
    </p:spTree>
    <p:extLst>
      <p:ext uri="{BB962C8B-B14F-4D97-AF65-F5344CB8AC3E}">
        <p14:creationId xmlns:p14="http://schemas.microsoft.com/office/powerpoint/2010/main" val="140078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752769F-6785-4964-96A2-496D8CA80D21}" type="slidenum">
              <a:rPr lang="da-DK" smtClean="0"/>
              <a:t>8</a:t>
            </a:fld>
            <a:endParaRPr lang="da-DK"/>
          </a:p>
        </p:txBody>
      </p:sp>
    </p:spTree>
    <p:extLst>
      <p:ext uri="{BB962C8B-B14F-4D97-AF65-F5344CB8AC3E}">
        <p14:creationId xmlns:p14="http://schemas.microsoft.com/office/powerpoint/2010/main" val="307994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752769F-6785-4964-96A2-496D8CA80D21}" type="slidenum">
              <a:rPr lang="da-DK" smtClean="0"/>
              <a:t>9</a:t>
            </a:fld>
            <a:endParaRPr lang="da-DK"/>
          </a:p>
        </p:txBody>
      </p:sp>
    </p:spTree>
    <p:extLst>
      <p:ext uri="{BB962C8B-B14F-4D97-AF65-F5344CB8AC3E}">
        <p14:creationId xmlns:p14="http://schemas.microsoft.com/office/powerpoint/2010/main" val="1125352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752769F-6785-4964-96A2-496D8CA80D21}" type="slidenum">
              <a:rPr lang="da-DK" smtClean="0"/>
              <a:t>10</a:t>
            </a:fld>
            <a:endParaRPr lang="da-DK"/>
          </a:p>
        </p:txBody>
      </p:sp>
    </p:spTree>
    <p:extLst>
      <p:ext uri="{BB962C8B-B14F-4D97-AF65-F5344CB8AC3E}">
        <p14:creationId xmlns:p14="http://schemas.microsoft.com/office/powerpoint/2010/main" val="3338953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4752769F-6785-4964-96A2-496D8CA80D21}" type="slidenum">
              <a:rPr lang="da-DK" smtClean="0"/>
              <a:t>11</a:t>
            </a:fld>
            <a:endParaRPr lang="da-DK"/>
          </a:p>
        </p:txBody>
      </p:sp>
    </p:spTree>
    <p:extLst>
      <p:ext uri="{BB962C8B-B14F-4D97-AF65-F5344CB8AC3E}">
        <p14:creationId xmlns:p14="http://schemas.microsoft.com/office/powerpoint/2010/main" val="380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875F8-1891-3346-A226-B97481677C63}"/>
              </a:ext>
            </a:extLst>
          </p:cNvPr>
          <p:cNvSpPr>
            <a:spLocks noGrp="1"/>
          </p:cNvSpPr>
          <p:nvPr>
            <p:ph type="ctrTitle"/>
          </p:nvPr>
        </p:nvSpPr>
        <p:spPr>
          <a:xfrm>
            <a:off x="1524000" y="1289738"/>
            <a:ext cx="9144000" cy="1078077"/>
          </a:xfrm>
        </p:spPr>
        <p:txBody>
          <a:bodyPr anchor="t" anchorCtr="0"/>
          <a:lstStyle>
            <a:lvl1pPr algn="ctr">
              <a:defRPr sz="6000" spc="-100" baseline="0">
                <a:solidFill>
                  <a:schemeClr val="accent1"/>
                </a:solidFill>
              </a:defRPr>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5DFA7645-FB92-E043-A966-E8C8FE3089F2}"/>
              </a:ext>
            </a:extLst>
          </p:cNvPr>
          <p:cNvSpPr>
            <a:spLocks noGrp="1"/>
          </p:cNvSpPr>
          <p:nvPr>
            <p:ph type="subTitle" idx="1"/>
          </p:nvPr>
        </p:nvSpPr>
        <p:spPr>
          <a:xfrm>
            <a:off x="1524000" y="2498025"/>
            <a:ext cx="9144000" cy="1269950"/>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F0B20FB4-2012-7F4C-B83C-2016A574ED5D}"/>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5" name="Pladsholder til sidefod 4">
            <a:extLst>
              <a:ext uri="{FF2B5EF4-FFF2-40B4-BE49-F238E27FC236}">
                <a16:creationId xmlns:a16="http://schemas.microsoft.com/office/drawing/2014/main" id="{D0DA3C08-4885-F443-90E9-13C2B372CD2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3B3ABE0-A4E6-8C44-8D55-5B33C384DF6C}"/>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6173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6AFE0-EE9B-6540-A91F-898E9AF3170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4445A24-1FF7-DD4C-9AAE-D7E57745A88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p:txBody>
      </p:sp>
      <p:sp>
        <p:nvSpPr>
          <p:cNvPr id="4" name="Pladsholder til dato 3">
            <a:extLst>
              <a:ext uri="{FF2B5EF4-FFF2-40B4-BE49-F238E27FC236}">
                <a16:creationId xmlns:a16="http://schemas.microsoft.com/office/drawing/2014/main" id="{BE2BCF4A-1292-D84A-A814-936E36DB0DE7}"/>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5" name="Pladsholder til sidefod 4">
            <a:extLst>
              <a:ext uri="{FF2B5EF4-FFF2-40B4-BE49-F238E27FC236}">
                <a16:creationId xmlns:a16="http://schemas.microsoft.com/office/drawing/2014/main" id="{6D4A1317-93B3-A445-97F7-CD645728AE5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B289B5F-46EE-4A45-A9E4-A5FAC0D58DB5}"/>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335165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el, undertitel og indholdsobjekt_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95C06-3759-7B40-BEE0-151AFE870D0F}"/>
              </a:ext>
            </a:extLst>
          </p:cNvPr>
          <p:cNvSpPr>
            <a:spLocks noGrp="1"/>
          </p:cNvSpPr>
          <p:nvPr>
            <p:ph type="title"/>
          </p:nvPr>
        </p:nvSpPr>
        <p:spPr>
          <a:xfrm>
            <a:off x="799011" y="1270228"/>
            <a:ext cx="7601712" cy="924179"/>
          </a:xfrm>
        </p:spPr>
        <p:txBody>
          <a:bodyPr/>
          <a:lstStyle>
            <a:lvl1pPr>
              <a:defRPr sz="66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F46409A9-9D84-1840-B0B2-9E8A2F83105D}"/>
              </a:ext>
            </a:extLst>
          </p:cNvPr>
          <p:cNvSpPr>
            <a:spLocks noGrp="1"/>
          </p:cNvSpPr>
          <p:nvPr>
            <p:ph sz="half" idx="1"/>
          </p:nvPr>
        </p:nvSpPr>
        <p:spPr>
          <a:xfrm>
            <a:off x="838200" y="2495087"/>
            <a:ext cx="5113338" cy="583393"/>
          </a:xfrm>
        </p:spPr>
        <p:txBody>
          <a:bodyPr/>
          <a:lstStyle>
            <a:lvl1pPr marL="0" indent="0">
              <a:buNone/>
              <a:defRPr sz="2800"/>
            </a:lvl1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8B6FD63-C832-6F4C-9926-6666C5987F65}"/>
              </a:ext>
            </a:extLst>
          </p:cNvPr>
          <p:cNvSpPr>
            <a:spLocks noGrp="1"/>
          </p:cNvSpPr>
          <p:nvPr>
            <p:ph sz="half" idx="2"/>
          </p:nvPr>
        </p:nvSpPr>
        <p:spPr>
          <a:xfrm>
            <a:off x="839788" y="3240000"/>
            <a:ext cx="5113337" cy="2709950"/>
          </a:xfrm>
        </p:spPr>
        <p:txBody>
          <a:bodyPr/>
          <a:lstStyle>
            <a:lvl1pPr marL="0" indent="0">
              <a:buNone/>
              <a:defRPr/>
            </a:lvl1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E90FA35-3360-D647-B883-133DDFDCF551}"/>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6" name="Pladsholder til sidefod 5">
            <a:extLst>
              <a:ext uri="{FF2B5EF4-FFF2-40B4-BE49-F238E27FC236}">
                <a16:creationId xmlns:a16="http://schemas.microsoft.com/office/drawing/2014/main" id="{2112CF62-882D-4B4F-8F24-107785B647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A618948-5A39-824E-B5CD-A0E9A186F4E5}"/>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47221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A389F-EE40-DB4D-8A6F-3B039CFA4A6D}"/>
              </a:ext>
            </a:extLst>
          </p:cNvPr>
          <p:cNvSpPr>
            <a:spLocks noGrp="1"/>
          </p:cNvSpPr>
          <p:nvPr>
            <p:ph type="title"/>
          </p:nvPr>
        </p:nvSpPr>
        <p:spPr>
          <a:xfrm>
            <a:off x="831850" y="2457450"/>
            <a:ext cx="10515600" cy="1800000"/>
          </a:xfrm>
        </p:spPr>
        <p:txBody>
          <a:bodyPr anchor="t" anchorCtr="0"/>
          <a:lstStyle>
            <a:lvl1pPr>
              <a:defRPr sz="6000" spc="-100" baseline="0"/>
            </a:lvl1pP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5194F3C7-A63D-FC4C-B88F-9EED27EB134C}"/>
              </a:ext>
            </a:extLst>
          </p:cNvPr>
          <p:cNvSpPr>
            <a:spLocks noGrp="1"/>
          </p:cNvSpPr>
          <p:nvPr>
            <p:ph type="body" idx="1"/>
          </p:nvPr>
        </p:nvSpPr>
        <p:spPr>
          <a:xfrm>
            <a:off x="831850" y="4680001"/>
            <a:ext cx="10515600" cy="12699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1665DCB-E595-7448-8B0A-24684C4C1A6B}"/>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5" name="Pladsholder til sidefod 4">
            <a:extLst>
              <a:ext uri="{FF2B5EF4-FFF2-40B4-BE49-F238E27FC236}">
                <a16:creationId xmlns:a16="http://schemas.microsoft.com/office/drawing/2014/main" id="{2AE52635-D659-B44F-A7E1-5600ED43FA1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E3BC5AE-6E4E-4043-B027-2F2F27AA5AD9}"/>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206819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95C06-3759-7B40-BEE0-151AFE870D0F}"/>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F46409A9-9D84-1840-B0B2-9E8A2F83105D}"/>
              </a:ext>
            </a:extLst>
          </p:cNvPr>
          <p:cNvSpPr>
            <a:spLocks noGrp="1"/>
          </p:cNvSpPr>
          <p:nvPr>
            <p:ph sz="half" idx="1"/>
          </p:nvPr>
        </p:nvSpPr>
        <p:spPr>
          <a:xfrm>
            <a:off x="838200" y="2506662"/>
            <a:ext cx="5113338" cy="3443288"/>
          </a:xfrm>
        </p:spPr>
        <p:txBody>
          <a:bodyPr/>
          <a:lstStyle/>
          <a:p>
            <a:pPr lvl="0"/>
            <a:r>
              <a:rPr lang="da-DK"/>
              <a:t>Klik for at redigere teksttypografierne i masteren</a:t>
            </a:r>
          </a:p>
          <a:p>
            <a:pPr lvl="1"/>
            <a:r>
              <a:rPr lang="da-DK"/>
              <a:t>Andet niveau</a:t>
            </a:r>
          </a:p>
          <a:p>
            <a:pPr lvl="2"/>
            <a:r>
              <a:rPr lang="da-DK"/>
              <a:t>Tredje niveau</a:t>
            </a:r>
          </a:p>
        </p:txBody>
      </p:sp>
      <p:sp>
        <p:nvSpPr>
          <p:cNvPr id="4" name="Pladsholder til indhold 3">
            <a:extLst>
              <a:ext uri="{FF2B5EF4-FFF2-40B4-BE49-F238E27FC236}">
                <a16:creationId xmlns:a16="http://schemas.microsoft.com/office/drawing/2014/main" id="{48B6FD63-C832-6F4C-9926-6666C5987F65}"/>
              </a:ext>
            </a:extLst>
          </p:cNvPr>
          <p:cNvSpPr>
            <a:spLocks noGrp="1"/>
          </p:cNvSpPr>
          <p:nvPr>
            <p:ph sz="half" idx="2"/>
          </p:nvPr>
        </p:nvSpPr>
        <p:spPr>
          <a:xfrm>
            <a:off x="6240462" y="2506662"/>
            <a:ext cx="5113337" cy="3443288"/>
          </a:xfrm>
        </p:spPr>
        <p:txBody>
          <a:bodyPr/>
          <a:lstStyle/>
          <a:p>
            <a:pPr lvl="0"/>
            <a:r>
              <a:rPr lang="da-DK"/>
              <a:t>Klik for at redigere teksttypografierne i masteren</a:t>
            </a:r>
          </a:p>
          <a:p>
            <a:pPr lvl="1"/>
            <a:r>
              <a:rPr lang="da-DK"/>
              <a:t>Andet niveau</a:t>
            </a:r>
          </a:p>
          <a:p>
            <a:pPr lvl="2"/>
            <a:r>
              <a:rPr lang="da-DK"/>
              <a:t>Tredje niveau</a:t>
            </a:r>
          </a:p>
        </p:txBody>
      </p:sp>
      <p:sp>
        <p:nvSpPr>
          <p:cNvPr id="5" name="Pladsholder til dato 4">
            <a:extLst>
              <a:ext uri="{FF2B5EF4-FFF2-40B4-BE49-F238E27FC236}">
                <a16:creationId xmlns:a16="http://schemas.microsoft.com/office/drawing/2014/main" id="{0E90FA35-3360-D647-B883-133DDFDCF551}"/>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6" name="Pladsholder til sidefod 5">
            <a:extLst>
              <a:ext uri="{FF2B5EF4-FFF2-40B4-BE49-F238E27FC236}">
                <a16:creationId xmlns:a16="http://schemas.microsoft.com/office/drawing/2014/main" id="{2112CF62-882D-4B4F-8F24-107785B647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A618948-5A39-824E-B5CD-A0E9A186F4E5}"/>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70754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4B454-26AF-9A48-9C0C-B5EF91D2EB8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0F7F90A-981B-894E-B79F-EB21A37A8191}"/>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4" name="Pladsholder til sidefod 3">
            <a:extLst>
              <a:ext uri="{FF2B5EF4-FFF2-40B4-BE49-F238E27FC236}">
                <a16:creationId xmlns:a16="http://schemas.microsoft.com/office/drawing/2014/main" id="{00CEAD48-EFDC-9A44-86BB-820B749D9A7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A9D7502B-E4B5-644C-997B-3072FAAD82B5}"/>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50962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78B145B-513A-E041-ADD5-9398AA021552}"/>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3" name="Pladsholder til sidefod 2">
            <a:extLst>
              <a:ext uri="{FF2B5EF4-FFF2-40B4-BE49-F238E27FC236}">
                <a16:creationId xmlns:a16="http://schemas.microsoft.com/office/drawing/2014/main" id="{01775869-27E4-354B-BE2D-36F6636EA55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A724F85-A29D-984B-AC49-67E26DD416C5}"/>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185602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5D5371-4394-4542-81CD-E63048C46E0F}"/>
              </a:ext>
            </a:extLst>
          </p:cNvPr>
          <p:cNvSpPr>
            <a:spLocks noGrp="1"/>
          </p:cNvSpPr>
          <p:nvPr>
            <p:ph type="title"/>
          </p:nvPr>
        </p:nvSpPr>
        <p:spPr>
          <a:xfrm>
            <a:off x="839788" y="1335543"/>
            <a:ext cx="5111750" cy="1048428"/>
          </a:xfrm>
        </p:spPr>
        <p:txBody>
          <a:bodyPr anchor="t" anchorCtr="0"/>
          <a:lstStyle>
            <a:lvl1pPr>
              <a:defRPr sz="3200"/>
            </a:lvl1pPr>
          </a:lstStyle>
          <a:p>
            <a:r>
              <a:rPr lang="da-DK"/>
              <a:t>Klik for at redigere titeltypografien i masteren</a:t>
            </a:r>
            <a:endParaRPr lang="da-DK" dirty="0"/>
          </a:p>
        </p:txBody>
      </p:sp>
      <p:sp>
        <p:nvSpPr>
          <p:cNvPr id="3" name="Pladsholder til billede 2">
            <a:extLst>
              <a:ext uri="{FF2B5EF4-FFF2-40B4-BE49-F238E27FC236}">
                <a16:creationId xmlns:a16="http://schemas.microsoft.com/office/drawing/2014/main" id="{8FF162ED-06A7-B247-A4B3-40A96916C029}"/>
              </a:ext>
            </a:extLst>
          </p:cNvPr>
          <p:cNvSpPr>
            <a:spLocks noGrp="1"/>
          </p:cNvSpPr>
          <p:nvPr>
            <p:ph type="pic" idx="1"/>
          </p:nvPr>
        </p:nvSpPr>
        <p:spPr>
          <a:xfrm>
            <a:off x="6240462" y="765175"/>
            <a:ext cx="5951538" cy="60928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E1D8AA20-59CA-E149-8944-6AAF1F84F69D}"/>
              </a:ext>
            </a:extLst>
          </p:cNvPr>
          <p:cNvSpPr>
            <a:spLocks noGrp="1"/>
          </p:cNvSpPr>
          <p:nvPr>
            <p:ph type="body" sz="half" idx="2"/>
          </p:nvPr>
        </p:nvSpPr>
        <p:spPr>
          <a:xfrm>
            <a:off x="839788" y="2524580"/>
            <a:ext cx="5111750" cy="34253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4779C2-58A0-0C42-A1C7-CBD174698614}"/>
              </a:ext>
            </a:extLst>
          </p:cNvPr>
          <p:cNvSpPr>
            <a:spLocks noGrp="1"/>
          </p:cNvSpPr>
          <p:nvPr>
            <p:ph type="dt" sz="half" idx="10"/>
          </p:nvPr>
        </p:nvSpPr>
        <p:spPr/>
        <p:txBody>
          <a:bodyPr/>
          <a:lstStyle/>
          <a:p>
            <a:fld id="{3A154FAC-0F88-FE42-AF3B-858DA67DD803}" type="datetimeFigureOut">
              <a:rPr lang="da-DK" smtClean="0"/>
              <a:t>08-06-2023</a:t>
            </a:fld>
            <a:endParaRPr lang="da-DK"/>
          </a:p>
        </p:txBody>
      </p:sp>
      <p:sp>
        <p:nvSpPr>
          <p:cNvPr id="6" name="Pladsholder til sidefod 5">
            <a:extLst>
              <a:ext uri="{FF2B5EF4-FFF2-40B4-BE49-F238E27FC236}">
                <a16:creationId xmlns:a16="http://schemas.microsoft.com/office/drawing/2014/main" id="{906A6D86-819D-FF4A-B10D-DB897820C2C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FA904FF-963F-4D40-8B28-6AAE8D26BCAF}"/>
              </a:ext>
            </a:extLst>
          </p:cNvPr>
          <p:cNvSpPr>
            <a:spLocks noGrp="1"/>
          </p:cNvSpPr>
          <p:nvPr>
            <p:ph type="sldNum" sz="quarter" idx="12"/>
          </p:nvPr>
        </p:nvSpPr>
        <p:spPr/>
        <p:txBody>
          <a:bodyPr/>
          <a:lstStyle/>
          <a:p>
            <a:fld id="{A6F1509B-667F-504D-97D1-6C3FAF8CC09F}" type="slidenum">
              <a:rPr lang="da-DK" smtClean="0"/>
              <a:t>‹nr.›</a:t>
            </a:fld>
            <a:endParaRPr lang="da-DK"/>
          </a:p>
        </p:txBody>
      </p:sp>
    </p:spTree>
    <p:extLst>
      <p:ext uri="{BB962C8B-B14F-4D97-AF65-F5344CB8AC3E}">
        <p14:creationId xmlns:p14="http://schemas.microsoft.com/office/powerpoint/2010/main" val="3420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A6D32FE-E427-0A42-824D-5DBB529EBA71}"/>
              </a:ext>
            </a:extLst>
          </p:cNvPr>
          <p:cNvSpPr>
            <a:spLocks noGrp="1"/>
          </p:cNvSpPr>
          <p:nvPr>
            <p:ph type="title"/>
          </p:nvPr>
        </p:nvSpPr>
        <p:spPr>
          <a:xfrm>
            <a:off x="838200" y="1335543"/>
            <a:ext cx="7601712" cy="924179"/>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9D130D8-4521-F944-BE39-F77546BC1B47}"/>
              </a:ext>
            </a:extLst>
          </p:cNvPr>
          <p:cNvSpPr>
            <a:spLocks noGrp="1"/>
          </p:cNvSpPr>
          <p:nvPr>
            <p:ph type="body" idx="1"/>
          </p:nvPr>
        </p:nvSpPr>
        <p:spPr>
          <a:xfrm>
            <a:off x="838200" y="2520000"/>
            <a:ext cx="5113338" cy="3429950"/>
          </a:xfrm>
          <a:prstGeom prst="rect">
            <a:avLst/>
          </a:prstGeom>
        </p:spPr>
        <p:txBody>
          <a:bodyPr vert="horz" lIns="0" tIns="0" rIns="0" bIns="0" rtlCol="0" anchor="t" anchorCtr="0">
            <a:noAutofit/>
          </a:bodyPr>
          <a:lstStyle/>
          <a:p>
            <a:pPr lvl="0"/>
            <a:r>
              <a:rPr lang="da-DK" dirty="0"/>
              <a:t>Klik for at redigere teksttypografierne i masteren</a:t>
            </a:r>
          </a:p>
          <a:p>
            <a:pPr lvl="1"/>
            <a:r>
              <a:rPr lang="da-DK" dirty="0"/>
              <a:t>Andet niveau </a:t>
            </a:r>
          </a:p>
          <a:p>
            <a:pPr lvl="2"/>
            <a:r>
              <a:rPr lang="da-DK" dirty="0"/>
              <a:t>Tredje niveau</a:t>
            </a:r>
          </a:p>
        </p:txBody>
      </p:sp>
      <p:sp>
        <p:nvSpPr>
          <p:cNvPr id="4" name="Pladsholder til dato 3">
            <a:extLst>
              <a:ext uri="{FF2B5EF4-FFF2-40B4-BE49-F238E27FC236}">
                <a16:creationId xmlns:a16="http://schemas.microsoft.com/office/drawing/2014/main" id="{1D3144D7-D150-B846-AD49-55F6BF610BEB}"/>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defRPr>
            </a:lvl1pPr>
          </a:lstStyle>
          <a:p>
            <a:fld id="{3A154FAC-0F88-FE42-AF3B-858DA67DD803}" type="datetimeFigureOut">
              <a:rPr lang="da-DK" smtClean="0"/>
              <a:t>08-06-2023</a:t>
            </a:fld>
            <a:endParaRPr lang="da-DK"/>
          </a:p>
        </p:txBody>
      </p:sp>
      <p:sp>
        <p:nvSpPr>
          <p:cNvPr id="5" name="Pladsholder til sidefod 4">
            <a:extLst>
              <a:ext uri="{FF2B5EF4-FFF2-40B4-BE49-F238E27FC236}">
                <a16:creationId xmlns:a16="http://schemas.microsoft.com/office/drawing/2014/main" id="{5A3CC398-CD88-7F43-BA5D-7B05F1E2253E}"/>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84747F6-7F5C-B542-95DA-DE4B50B2E03C}"/>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defRPr>
            </a:lvl1pPr>
          </a:lstStyle>
          <a:p>
            <a:fld id="{A6F1509B-667F-504D-97D1-6C3FAF8CC09F}" type="slidenum">
              <a:rPr lang="da-DK" smtClean="0"/>
              <a:t>‹nr.›</a:t>
            </a:fld>
            <a:endParaRPr lang="da-DK"/>
          </a:p>
        </p:txBody>
      </p:sp>
      <p:sp>
        <p:nvSpPr>
          <p:cNvPr id="7" name="Rektangel 6">
            <a:extLst>
              <a:ext uri="{FF2B5EF4-FFF2-40B4-BE49-F238E27FC236}">
                <a16:creationId xmlns:a16="http://schemas.microsoft.com/office/drawing/2014/main" id="{4B4BAF6C-1164-0D4E-879F-6CD00AD6F8AA}"/>
              </a:ext>
            </a:extLst>
          </p:cNvPr>
          <p:cNvSpPr/>
          <p:nvPr userDrawn="1"/>
        </p:nvSpPr>
        <p:spPr>
          <a:xfrm>
            <a:off x="0" y="-1"/>
            <a:ext cx="12192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a:extLst>
              <a:ext uri="{FF2B5EF4-FFF2-40B4-BE49-F238E27FC236}">
                <a16:creationId xmlns:a16="http://schemas.microsoft.com/office/drawing/2014/main" id="{B4DC4903-102C-5D4B-9060-C457F790946E}"/>
              </a:ext>
            </a:extLst>
          </p:cNvPr>
          <p:cNvSpPr txBox="1"/>
          <p:nvPr userDrawn="1"/>
        </p:nvSpPr>
        <p:spPr>
          <a:xfrm>
            <a:off x="839788" y="215091"/>
            <a:ext cx="5111750" cy="369332"/>
          </a:xfrm>
          <a:prstGeom prst="rect">
            <a:avLst/>
          </a:prstGeom>
          <a:noFill/>
        </p:spPr>
        <p:txBody>
          <a:bodyPr wrap="square" lIns="0" tIns="0" rIns="0" bIns="0" rtlCol="0" anchor="ctr" anchorCtr="0">
            <a:spAutoFit/>
          </a:bodyPr>
          <a:lstStyle/>
          <a:p>
            <a:r>
              <a:rPr lang="da-DK" sz="2400" b="1" i="0" dirty="0" err="1">
                <a:solidFill>
                  <a:schemeClr val="bg1"/>
                </a:solidFill>
                <a:latin typeface="Arial Black" panose="020B0604020202020204" pitchFamily="34" charset="0"/>
                <a:cs typeface="Arial Black" panose="020B0604020202020204" pitchFamily="34" charset="0"/>
              </a:rPr>
              <a:t>TeleKOL</a:t>
            </a:r>
            <a:endParaRPr lang="da-DK" sz="2400" b="1" i="0"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41137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4" r:id="rId6"/>
    <p:sldLayoutId id="2147483655" r:id="rId7"/>
    <p:sldLayoutId id="2147483657" r:id="rId8"/>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16"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482" userDrawn="1">
          <p15:clr>
            <a:srgbClr val="F26B43"/>
          </p15:clr>
        </p15:guide>
        <p15:guide id="6" pos="3749" userDrawn="1">
          <p15:clr>
            <a:srgbClr val="F26B43"/>
          </p15:clr>
        </p15:guide>
        <p15:guide id="7" pos="3931" userDrawn="1">
          <p15:clr>
            <a:srgbClr val="F26B43"/>
          </p15:clr>
        </p15:guide>
        <p15:guide id="8" orient="horz" pos="3748" userDrawn="1">
          <p15:clr>
            <a:srgbClr val="F26B43"/>
          </p15:clr>
        </p15:guide>
        <p15:guide id="9" orient="horz" pos="867" userDrawn="1">
          <p15:clr>
            <a:srgbClr val="F26B43"/>
          </p15:clr>
        </p15:guide>
        <p15:guide id="10"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2AA3F-B076-CB46-8F6C-14775C27D98B}"/>
              </a:ext>
            </a:extLst>
          </p:cNvPr>
          <p:cNvSpPr>
            <a:spLocks noGrp="1"/>
          </p:cNvSpPr>
          <p:nvPr>
            <p:ph type="ctrTitle"/>
          </p:nvPr>
        </p:nvSpPr>
        <p:spPr/>
        <p:txBody>
          <a:bodyPr/>
          <a:lstStyle/>
          <a:p>
            <a:r>
              <a:rPr lang="da-DK" dirty="0" err="1"/>
              <a:t>TeleKOL</a:t>
            </a:r>
            <a:endParaRPr lang="da-DK" dirty="0"/>
          </a:p>
        </p:txBody>
      </p:sp>
      <p:sp>
        <p:nvSpPr>
          <p:cNvPr id="3" name="Undertitel 2">
            <a:extLst>
              <a:ext uri="{FF2B5EF4-FFF2-40B4-BE49-F238E27FC236}">
                <a16:creationId xmlns:a16="http://schemas.microsoft.com/office/drawing/2014/main" id="{DAF7A28D-EFE3-3B47-BC05-6043F06CF238}"/>
              </a:ext>
            </a:extLst>
          </p:cNvPr>
          <p:cNvSpPr>
            <a:spLocks noGrp="1"/>
          </p:cNvSpPr>
          <p:nvPr>
            <p:ph type="subTitle" idx="1"/>
          </p:nvPr>
        </p:nvSpPr>
        <p:spPr/>
        <p:txBody>
          <a:bodyPr/>
          <a:lstStyle/>
          <a:p>
            <a:r>
              <a:rPr lang="da-DK" dirty="0"/>
              <a:t>Tilbuddet i </a:t>
            </a:r>
            <a:r>
              <a:rPr lang="da-DK" dirty="0" smtClean="0"/>
              <a:t>‘Fælles Telemedicin i Syd’</a:t>
            </a:r>
            <a:endParaRPr lang="da-DK" dirty="0"/>
          </a:p>
        </p:txBody>
      </p:sp>
      <p:pic>
        <p:nvPicPr>
          <p:cNvPr id="4" name="Billede 3">
            <a:extLst>
              <a:ext uri="{FF2B5EF4-FFF2-40B4-BE49-F238E27FC236}">
                <a16:creationId xmlns:a16="http://schemas.microsoft.com/office/drawing/2014/main" id="{C1EB7396-12A4-2E48-A5B2-66CFAD8B8EA2}"/>
              </a:ext>
            </a:extLst>
          </p:cNvPr>
          <p:cNvPicPr>
            <a:picLocks noChangeAspect="1"/>
          </p:cNvPicPr>
          <p:nvPr/>
        </p:nvPicPr>
        <p:blipFill>
          <a:blip r:embed="rId2"/>
          <a:stretch>
            <a:fillRect/>
          </a:stretch>
        </p:blipFill>
        <p:spPr>
          <a:xfrm>
            <a:off x="3736036" y="3394527"/>
            <a:ext cx="4735829" cy="2990465"/>
          </a:xfrm>
          <a:prstGeom prst="rect">
            <a:avLst/>
          </a:prstGeom>
        </p:spPr>
      </p:pic>
    </p:spTree>
    <p:extLst>
      <p:ext uri="{BB962C8B-B14F-4D97-AF65-F5344CB8AC3E}">
        <p14:creationId xmlns:p14="http://schemas.microsoft.com/office/powerpoint/2010/main" val="119492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B0601-3170-604D-8F7D-C20867CA3B20}"/>
              </a:ext>
            </a:extLst>
          </p:cNvPr>
          <p:cNvSpPr>
            <a:spLocks noGrp="1"/>
          </p:cNvSpPr>
          <p:nvPr>
            <p:ph type="title"/>
          </p:nvPr>
        </p:nvSpPr>
        <p:spPr/>
        <p:txBody>
          <a:bodyPr/>
          <a:lstStyle/>
          <a:p>
            <a:r>
              <a:rPr lang="da-DK" dirty="0"/>
              <a:t>Hvem gør hvad?</a:t>
            </a:r>
          </a:p>
        </p:txBody>
      </p:sp>
      <p:sp>
        <p:nvSpPr>
          <p:cNvPr id="3" name="Pladsholder til indhold 2">
            <a:extLst>
              <a:ext uri="{FF2B5EF4-FFF2-40B4-BE49-F238E27FC236}">
                <a16:creationId xmlns:a16="http://schemas.microsoft.com/office/drawing/2014/main" id="{E76F165C-359E-D744-9E51-C32967444B2A}"/>
              </a:ext>
            </a:extLst>
          </p:cNvPr>
          <p:cNvSpPr>
            <a:spLocks noGrp="1"/>
          </p:cNvSpPr>
          <p:nvPr>
            <p:ph idx="1"/>
          </p:nvPr>
        </p:nvSpPr>
        <p:spPr>
          <a:xfrm>
            <a:off x="838200" y="2520000"/>
            <a:ext cx="7162800" cy="3429950"/>
          </a:xfrm>
        </p:spPr>
        <p:txBody>
          <a:bodyPr/>
          <a:lstStyle/>
          <a:p>
            <a:r>
              <a:rPr lang="da-DK" dirty="0"/>
              <a:t>Tilbuddet vil blive administreret af sygehus eller </a:t>
            </a:r>
            <a:r>
              <a:rPr lang="da-DK" dirty="0" smtClean="0"/>
              <a:t>kommune. </a:t>
            </a:r>
          </a:p>
          <a:p>
            <a:r>
              <a:rPr lang="da-DK" dirty="0" smtClean="0"/>
              <a:t>Almen </a:t>
            </a:r>
            <a:r>
              <a:rPr lang="da-DK" dirty="0"/>
              <a:t>praksis’ </a:t>
            </a:r>
            <a:r>
              <a:rPr lang="da-DK" dirty="0" smtClean="0"/>
              <a:t>rolle </a:t>
            </a:r>
            <a:r>
              <a:rPr lang="da-DK" dirty="0"/>
              <a:t>er at henvise til </a:t>
            </a:r>
            <a:r>
              <a:rPr lang="da-DK" dirty="0" smtClean="0"/>
              <a:t>tilbuddet og </a:t>
            </a:r>
            <a:r>
              <a:rPr lang="da-DK" dirty="0"/>
              <a:t>justere eventuelle </a:t>
            </a:r>
            <a:r>
              <a:rPr lang="da-DK" dirty="0" smtClean="0"/>
              <a:t>referenceværdier.</a:t>
            </a:r>
          </a:p>
          <a:p>
            <a:r>
              <a:rPr lang="da-DK" dirty="0" smtClean="0"/>
              <a:t>Behandlingsansvaret er enten placeret på sygehus </a:t>
            </a:r>
            <a:r>
              <a:rPr lang="da-DK" dirty="0"/>
              <a:t>eller almen </a:t>
            </a:r>
            <a:r>
              <a:rPr lang="da-DK" dirty="0" smtClean="0"/>
              <a:t>praksis</a:t>
            </a:r>
            <a:r>
              <a:rPr lang="da-DK" dirty="0"/>
              <a:t>.</a:t>
            </a:r>
            <a:r>
              <a:rPr lang="da-DK" dirty="0" smtClean="0"/>
              <a:t>   </a:t>
            </a:r>
          </a:p>
          <a:p>
            <a:endParaRPr lang="da-DK" dirty="0"/>
          </a:p>
          <a:p>
            <a:r>
              <a:rPr lang="da-DK" dirty="0" smtClean="0"/>
              <a:t>Se mere udspecificeret rolle- og ansvarsfordeling på næste slide.</a:t>
            </a:r>
            <a:endParaRPr lang="da-DK" dirty="0"/>
          </a:p>
          <a:p>
            <a:endParaRPr lang="da-DK" dirty="0"/>
          </a:p>
        </p:txBody>
      </p:sp>
    </p:spTree>
    <p:extLst>
      <p:ext uri="{BB962C8B-B14F-4D97-AF65-F5344CB8AC3E}">
        <p14:creationId xmlns:p14="http://schemas.microsoft.com/office/powerpoint/2010/main" val="3931135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1">
            <a:extLst>
              <a:ext uri="{FF2B5EF4-FFF2-40B4-BE49-F238E27FC236}">
                <a16:creationId xmlns:a16="http://schemas.microsoft.com/office/drawing/2014/main" id="{BFCA52E5-26FB-2C4B-8D17-2B4E46C27CDF}"/>
              </a:ext>
            </a:extLst>
          </p:cNvPr>
          <p:cNvSpPr txBox="1">
            <a:spLocks/>
          </p:cNvSpPr>
          <p:nvPr/>
        </p:nvSpPr>
        <p:spPr>
          <a:xfrm>
            <a:off x="2933267" y="1014506"/>
            <a:ext cx="924793" cy="267447"/>
          </a:xfrm>
          <a:prstGeom prst="rect">
            <a:avLst/>
          </a:prstGeom>
          <a:noFill/>
        </p:spPr>
        <p:txBody>
          <a:bodyPr vert="horz" lIns="0" tIns="0" rIns="0" bIns="0" rtlCol="0" anchor="b"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accent5"/>
                </a:solidFill>
              </a:rPr>
              <a:t>Hospital</a:t>
            </a:r>
          </a:p>
        </p:txBody>
      </p:sp>
      <p:sp>
        <p:nvSpPr>
          <p:cNvPr id="8" name="Pladsholder til indhold 1">
            <a:extLst>
              <a:ext uri="{FF2B5EF4-FFF2-40B4-BE49-F238E27FC236}">
                <a16:creationId xmlns:a16="http://schemas.microsoft.com/office/drawing/2014/main" id="{8FB4EFB2-AA39-B848-81EA-1E4E1EC44ED8}"/>
              </a:ext>
            </a:extLst>
          </p:cNvPr>
          <p:cNvSpPr txBox="1">
            <a:spLocks/>
          </p:cNvSpPr>
          <p:nvPr/>
        </p:nvSpPr>
        <p:spPr>
          <a:xfrm>
            <a:off x="6533270" y="1014506"/>
            <a:ext cx="924793" cy="267447"/>
          </a:xfrm>
          <a:prstGeom prst="rect">
            <a:avLst/>
          </a:prstGeom>
          <a:noFill/>
        </p:spPr>
        <p:txBody>
          <a:bodyPr vert="horz" lIns="0" tIns="0" rIns="0" bIns="0" rtlCol="0" anchor="b"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accent5"/>
                </a:solidFill>
              </a:rPr>
              <a:t>Kommune</a:t>
            </a:r>
          </a:p>
        </p:txBody>
      </p:sp>
      <p:sp>
        <p:nvSpPr>
          <p:cNvPr id="9" name="Pladsholder til indhold 1">
            <a:extLst>
              <a:ext uri="{FF2B5EF4-FFF2-40B4-BE49-F238E27FC236}">
                <a16:creationId xmlns:a16="http://schemas.microsoft.com/office/drawing/2014/main" id="{5229BC7E-581B-6842-81FD-315827EB70D2}"/>
              </a:ext>
            </a:extLst>
          </p:cNvPr>
          <p:cNvSpPr txBox="1">
            <a:spLocks/>
          </p:cNvSpPr>
          <p:nvPr/>
        </p:nvSpPr>
        <p:spPr>
          <a:xfrm>
            <a:off x="8335385" y="1014506"/>
            <a:ext cx="924793" cy="267447"/>
          </a:xfrm>
          <a:prstGeom prst="rect">
            <a:avLst/>
          </a:prstGeom>
          <a:noFill/>
        </p:spPr>
        <p:txBody>
          <a:bodyPr vert="horz" lIns="0" tIns="0" rIns="0" bIns="0" rtlCol="0" anchor="b"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smtClean="0">
                <a:solidFill>
                  <a:schemeClr val="accent5"/>
                </a:solidFill>
              </a:rPr>
              <a:t>Anden aktør</a:t>
            </a:r>
            <a:endParaRPr lang="da-DK" sz="900" dirty="0">
              <a:solidFill>
                <a:schemeClr val="accent5"/>
              </a:solidFill>
            </a:endParaRPr>
          </a:p>
        </p:txBody>
      </p:sp>
      <p:sp>
        <p:nvSpPr>
          <p:cNvPr id="10" name="Pladsholder til indhold 1">
            <a:extLst>
              <a:ext uri="{FF2B5EF4-FFF2-40B4-BE49-F238E27FC236}">
                <a16:creationId xmlns:a16="http://schemas.microsoft.com/office/drawing/2014/main" id="{CD939EBE-BEA0-AA40-9EFF-30D372E072F2}"/>
              </a:ext>
            </a:extLst>
          </p:cNvPr>
          <p:cNvSpPr txBox="1">
            <a:spLocks/>
          </p:cNvSpPr>
          <p:nvPr/>
        </p:nvSpPr>
        <p:spPr>
          <a:xfrm>
            <a:off x="10133918" y="1014506"/>
            <a:ext cx="924793" cy="267447"/>
          </a:xfrm>
          <a:prstGeom prst="rect">
            <a:avLst/>
          </a:prstGeom>
          <a:noFill/>
        </p:spPr>
        <p:txBody>
          <a:bodyPr vert="horz" lIns="0" tIns="0" rIns="0" bIns="0" rtlCol="0" anchor="b"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accent5"/>
                </a:solidFill>
              </a:rPr>
              <a:t>Praktiserende læge</a:t>
            </a:r>
          </a:p>
        </p:txBody>
      </p:sp>
      <p:pic>
        <p:nvPicPr>
          <p:cNvPr id="11" name="Billede 10">
            <a:extLst>
              <a:ext uri="{FF2B5EF4-FFF2-40B4-BE49-F238E27FC236}">
                <a16:creationId xmlns:a16="http://schemas.microsoft.com/office/drawing/2014/main" id="{27DACEC1-D0C5-C744-9E7E-EFF82DBD4960}"/>
              </a:ext>
            </a:extLst>
          </p:cNvPr>
          <p:cNvPicPr>
            <a:picLocks noChangeAspect="1"/>
          </p:cNvPicPr>
          <p:nvPr/>
        </p:nvPicPr>
        <p:blipFill rotWithShape="1">
          <a:blip r:embed="rId3"/>
          <a:srcRect l="79813"/>
          <a:stretch/>
        </p:blipFill>
        <p:spPr>
          <a:xfrm>
            <a:off x="6743117" y="1376363"/>
            <a:ext cx="505098" cy="974997"/>
          </a:xfrm>
          <a:prstGeom prst="rect">
            <a:avLst/>
          </a:prstGeom>
        </p:spPr>
      </p:pic>
      <p:pic>
        <p:nvPicPr>
          <p:cNvPr id="12" name="Billede 11">
            <a:extLst>
              <a:ext uri="{FF2B5EF4-FFF2-40B4-BE49-F238E27FC236}">
                <a16:creationId xmlns:a16="http://schemas.microsoft.com/office/drawing/2014/main" id="{C6EFE1EF-A678-884A-9AFD-4EB3209A97AC}"/>
              </a:ext>
            </a:extLst>
          </p:cNvPr>
          <p:cNvPicPr>
            <a:picLocks noChangeAspect="1"/>
          </p:cNvPicPr>
          <p:nvPr/>
        </p:nvPicPr>
        <p:blipFill rotWithShape="1">
          <a:blip r:embed="rId3"/>
          <a:srcRect l="20780" r="59730"/>
          <a:stretch/>
        </p:blipFill>
        <p:spPr>
          <a:xfrm>
            <a:off x="3151823" y="1376363"/>
            <a:ext cx="487680" cy="974997"/>
          </a:xfrm>
          <a:prstGeom prst="rect">
            <a:avLst/>
          </a:prstGeom>
        </p:spPr>
      </p:pic>
      <p:pic>
        <p:nvPicPr>
          <p:cNvPr id="13" name="Billede 12">
            <a:extLst>
              <a:ext uri="{FF2B5EF4-FFF2-40B4-BE49-F238E27FC236}">
                <a16:creationId xmlns:a16="http://schemas.microsoft.com/office/drawing/2014/main" id="{E12C1FCB-2C3C-E74D-8390-678D98354B8A}"/>
              </a:ext>
            </a:extLst>
          </p:cNvPr>
          <p:cNvPicPr>
            <a:picLocks noChangeAspect="1"/>
          </p:cNvPicPr>
          <p:nvPr/>
        </p:nvPicPr>
        <p:blipFill rotWithShape="1">
          <a:blip r:embed="rId3"/>
          <a:srcRect l="40546" r="40659"/>
          <a:stretch/>
        </p:blipFill>
        <p:spPr>
          <a:xfrm>
            <a:off x="8562650" y="1376363"/>
            <a:ext cx="470263" cy="974997"/>
          </a:xfrm>
          <a:prstGeom prst="rect">
            <a:avLst/>
          </a:prstGeom>
        </p:spPr>
      </p:pic>
      <p:pic>
        <p:nvPicPr>
          <p:cNvPr id="14" name="Billede 13">
            <a:extLst>
              <a:ext uri="{FF2B5EF4-FFF2-40B4-BE49-F238E27FC236}">
                <a16:creationId xmlns:a16="http://schemas.microsoft.com/office/drawing/2014/main" id="{713D2FE5-42F7-184E-9457-E62F9648B177}"/>
              </a:ext>
            </a:extLst>
          </p:cNvPr>
          <p:cNvPicPr>
            <a:picLocks noChangeAspect="1"/>
          </p:cNvPicPr>
          <p:nvPr/>
        </p:nvPicPr>
        <p:blipFill rotWithShape="1">
          <a:blip r:embed="rId3"/>
          <a:srcRect l="130" r="80728"/>
          <a:stretch/>
        </p:blipFill>
        <p:spPr>
          <a:xfrm>
            <a:off x="10356829" y="1376363"/>
            <a:ext cx="478971" cy="974997"/>
          </a:xfrm>
          <a:prstGeom prst="rect">
            <a:avLst/>
          </a:prstGeom>
        </p:spPr>
      </p:pic>
      <p:sp>
        <p:nvSpPr>
          <p:cNvPr id="15" name="Pladsholder til indhold 1">
            <a:extLst>
              <a:ext uri="{FF2B5EF4-FFF2-40B4-BE49-F238E27FC236}">
                <a16:creationId xmlns:a16="http://schemas.microsoft.com/office/drawing/2014/main" id="{355C9722-45D0-024C-9394-1AB530E4D09D}"/>
              </a:ext>
            </a:extLst>
          </p:cNvPr>
          <p:cNvSpPr txBox="1">
            <a:spLocks/>
          </p:cNvSpPr>
          <p:nvPr/>
        </p:nvSpPr>
        <p:spPr>
          <a:xfrm>
            <a:off x="2640013" y="2565400"/>
            <a:ext cx="1511300" cy="360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Identifikation af målgruppe</a:t>
            </a:r>
          </a:p>
        </p:txBody>
      </p:sp>
      <p:sp>
        <p:nvSpPr>
          <p:cNvPr id="17" name="Pladsholder til indhold 1">
            <a:extLst>
              <a:ext uri="{FF2B5EF4-FFF2-40B4-BE49-F238E27FC236}">
                <a16:creationId xmlns:a16="http://schemas.microsoft.com/office/drawing/2014/main" id="{457E4784-6647-C54A-ADED-8D2C6DEAF634}"/>
              </a:ext>
            </a:extLst>
          </p:cNvPr>
          <p:cNvSpPr txBox="1">
            <a:spLocks/>
          </p:cNvSpPr>
          <p:nvPr/>
        </p:nvSpPr>
        <p:spPr>
          <a:xfrm>
            <a:off x="8040688" y="3451225"/>
            <a:ext cx="1511300" cy="432000"/>
          </a:xfrm>
          <a:prstGeom prst="rect">
            <a:avLst/>
          </a:prstGeom>
          <a:solidFill>
            <a:schemeClr val="accent1"/>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Opsætning af udstyr til telemedicinsk KOL-tilbud</a:t>
            </a:r>
          </a:p>
        </p:txBody>
      </p:sp>
      <p:sp>
        <p:nvSpPr>
          <p:cNvPr id="19" name="Pladsholder til indhold 1">
            <a:extLst>
              <a:ext uri="{FF2B5EF4-FFF2-40B4-BE49-F238E27FC236}">
                <a16:creationId xmlns:a16="http://schemas.microsoft.com/office/drawing/2014/main" id="{5B1664C3-3CFC-5C48-A6C7-6AE4C9DD509C}"/>
              </a:ext>
            </a:extLst>
          </p:cNvPr>
          <p:cNvSpPr txBox="1">
            <a:spLocks/>
          </p:cNvSpPr>
          <p:nvPr/>
        </p:nvSpPr>
        <p:spPr>
          <a:xfrm>
            <a:off x="2640013" y="3052748"/>
            <a:ext cx="1511300" cy="432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Henvisning til telemedicinsk KOL-tilbud</a:t>
            </a:r>
          </a:p>
        </p:txBody>
      </p:sp>
      <p:sp>
        <p:nvSpPr>
          <p:cNvPr id="20" name="Pladsholder til indhold 1">
            <a:extLst>
              <a:ext uri="{FF2B5EF4-FFF2-40B4-BE49-F238E27FC236}">
                <a16:creationId xmlns:a16="http://schemas.microsoft.com/office/drawing/2014/main" id="{9E3DE87F-6F8F-3C44-9DA0-A43F680EACA3}"/>
              </a:ext>
            </a:extLst>
          </p:cNvPr>
          <p:cNvSpPr txBox="1">
            <a:spLocks/>
          </p:cNvSpPr>
          <p:nvPr/>
        </p:nvSpPr>
        <p:spPr>
          <a:xfrm>
            <a:off x="2640013" y="3612095"/>
            <a:ext cx="1511300" cy="360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Opstartssamtale</a:t>
            </a:r>
          </a:p>
        </p:txBody>
      </p:sp>
      <p:sp>
        <p:nvSpPr>
          <p:cNvPr id="21" name="Pladsholder til indhold 1">
            <a:extLst>
              <a:ext uri="{FF2B5EF4-FFF2-40B4-BE49-F238E27FC236}">
                <a16:creationId xmlns:a16="http://schemas.microsoft.com/office/drawing/2014/main" id="{888B1D25-AB0E-B642-836C-36F4B38AF018}"/>
              </a:ext>
            </a:extLst>
          </p:cNvPr>
          <p:cNvSpPr txBox="1">
            <a:spLocks/>
          </p:cNvSpPr>
          <p:nvPr/>
        </p:nvSpPr>
        <p:spPr>
          <a:xfrm>
            <a:off x="6239702" y="2565400"/>
            <a:ext cx="1512061"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Identifikation af målgruppe</a:t>
            </a:r>
          </a:p>
        </p:txBody>
      </p:sp>
      <p:sp>
        <p:nvSpPr>
          <p:cNvPr id="22" name="Pladsholder til indhold 1">
            <a:extLst>
              <a:ext uri="{FF2B5EF4-FFF2-40B4-BE49-F238E27FC236}">
                <a16:creationId xmlns:a16="http://schemas.microsoft.com/office/drawing/2014/main" id="{0DB3CC96-97F2-8846-9BD6-31F924CFF308}"/>
              </a:ext>
            </a:extLst>
          </p:cNvPr>
          <p:cNvSpPr txBox="1">
            <a:spLocks/>
          </p:cNvSpPr>
          <p:nvPr/>
        </p:nvSpPr>
        <p:spPr>
          <a:xfrm>
            <a:off x="9840913" y="2565400"/>
            <a:ext cx="1511299" cy="360000"/>
          </a:xfrm>
          <a:prstGeom prst="rect">
            <a:avLst/>
          </a:prstGeom>
          <a:solidFill>
            <a:schemeClr val="tx2"/>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Identifikation af målgruppe</a:t>
            </a:r>
          </a:p>
        </p:txBody>
      </p:sp>
      <p:sp>
        <p:nvSpPr>
          <p:cNvPr id="23" name="Pladsholder til indhold 1">
            <a:extLst>
              <a:ext uri="{FF2B5EF4-FFF2-40B4-BE49-F238E27FC236}">
                <a16:creationId xmlns:a16="http://schemas.microsoft.com/office/drawing/2014/main" id="{7C190F68-AB03-7A4C-AC09-12449C09A99B}"/>
              </a:ext>
            </a:extLst>
          </p:cNvPr>
          <p:cNvSpPr txBox="1">
            <a:spLocks/>
          </p:cNvSpPr>
          <p:nvPr/>
        </p:nvSpPr>
        <p:spPr>
          <a:xfrm>
            <a:off x="8128744" y="4991000"/>
            <a:ext cx="1511300" cy="432000"/>
          </a:xfrm>
          <a:prstGeom prst="rect">
            <a:avLst/>
          </a:prstGeom>
          <a:solidFill>
            <a:schemeClr val="accent1"/>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Afhentning af udstyr til telemedicinsk KOL-tilbud</a:t>
            </a:r>
          </a:p>
        </p:txBody>
      </p:sp>
      <p:sp>
        <p:nvSpPr>
          <p:cNvPr id="24" name="Pladsholder til indhold 1">
            <a:extLst>
              <a:ext uri="{FF2B5EF4-FFF2-40B4-BE49-F238E27FC236}">
                <a16:creationId xmlns:a16="http://schemas.microsoft.com/office/drawing/2014/main" id="{2FF94EFE-37AC-1B40-9FCF-16ED544E91B3}"/>
              </a:ext>
            </a:extLst>
          </p:cNvPr>
          <p:cNvSpPr txBox="1">
            <a:spLocks/>
          </p:cNvSpPr>
          <p:nvPr/>
        </p:nvSpPr>
        <p:spPr>
          <a:xfrm>
            <a:off x="9840913" y="3068959"/>
            <a:ext cx="1511299" cy="432000"/>
          </a:xfrm>
          <a:prstGeom prst="rect">
            <a:avLst/>
          </a:prstGeom>
          <a:solidFill>
            <a:schemeClr val="tx2"/>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Henvisning til telemedicinsk KOL-tilbud</a:t>
            </a:r>
          </a:p>
        </p:txBody>
      </p:sp>
      <p:sp>
        <p:nvSpPr>
          <p:cNvPr id="25" name="Pladsholder til indhold 1">
            <a:extLst>
              <a:ext uri="{FF2B5EF4-FFF2-40B4-BE49-F238E27FC236}">
                <a16:creationId xmlns:a16="http://schemas.microsoft.com/office/drawing/2014/main" id="{0CF8E98D-177E-764A-B267-44FB0A0E8AD4}"/>
              </a:ext>
            </a:extLst>
          </p:cNvPr>
          <p:cNvSpPr txBox="1">
            <a:spLocks/>
          </p:cNvSpPr>
          <p:nvPr/>
        </p:nvSpPr>
        <p:spPr>
          <a:xfrm>
            <a:off x="9840913" y="4437112"/>
            <a:ext cx="1511299" cy="432000"/>
          </a:xfrm>
          <a:prstGeom prst="rect">
            <a:avLst/>
          </a:prstGeom>
          <a:solidFill>
            <a:schemeClr val="tx2"/>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Justere reference-</a:t>
            </a:r>
            <a:br>
              <a:rPr lang="da-DK" sz="900" dirty="0">
                <a:solidFill>
                  <a:schemeClr val="bg1"/>
                </a:solidFill>
              </a:rPr>
            </a:br>
            <a:r>
              <a:rPr lang="da-DK" sz="900" dirty="0">
                <a:solidFill>
                  <a:schemeClr val="bg1"/>
                </a:solidFill>
              </a:rPr>
              <a:t>værdier</a:t>
            </a:r>
          </a:p>
        </p:txBody>
      </p:sp>
      <p:sp>
        <p:nvSpPr>
          <p:cNvPr id="26" name="Pladsholder til indhold 1">
            <a:extLst>
              <a:ext uri="{FF2B5EF4-FFF2-40B4-BE49-F238E27FC236}">
                <a16:creationId xmlns:a16="http://schemas.microsoft.com/office/drawing/2014/main" id="{B32B5BF8-598E-B44A-B8E5-A4B3A2AEE8BF}"/>
              </a:ext>
            </a:extLst>
          </p:cNvPr>
          <p:cNvSpPr txBox="1">
            <a:spLocks/>
          </p:cNvSpPr>
          <p:nvPr/>
        </p:nvSpPr>
        <p:spPr>
          <a:xfrm>
            <a:off x="9840913" y="5135387"/>
            <a:ext cx="1511299" cy="1209851"/>
          </a:xfrm>
          <a:prstGeom prst="rect">
            <a:avLst/>
          </a:prstGeom>
          <a:solidFill>
            <a:schemeClr val="tx2"/>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Løbende forholde sig til telemedicinsk data </a:t>
            </a:r>
            <a:r>
              <a:rPr lang="da-DK" sz="900" dirty="0" smtClean="0">
                <a:solidFill>
                  <a:schemeClr val="bg1"/>
                </a:solidFill>
              </a:rPr>
              <a:t>fx ved </a:t>
            </a:r>
            <a:r>
              <a:rPr lang="da-DK" sz="900" dirty="0">
                <a:solidFill>
                  <a:schemeClr val="bg1"/>
                </a:solidFill>
              </a:rPr>
              <a:t>kontrolbesøg eller når kommunal monitoreringsansvarlig tager kontakt</a:t>
            </a:r>
          </a:p>
        </p:txBody>
      </p:sp>
      <p:sp>
        <p:nvSpPr>
          <p:cNvPr id="48" name="Pladsholder til indhold 1">
            <a:extLst>
              <a:ext uri="{FF2B5EF4-FFF2-40B4-BE49-F238E27FC236}">
                <a16:creationId xmlns:a16="http://schemas.microsoft.com/office/drawing/2014/main" id="{264D7AB3-8142-7F49-BCD5-697069D94503}"/>
              </a:ext>
            </a:extLst>
          </p:cNvPr>
          <p:cNvSpPr txBox="1">
            <a:spLocks/>
          </p:cNvSpPr>
          <p:nvPr/>
        </p:nvSpPr>
        <p:spPr>
          <a:xfrm>
            <a:off x="2611821" y="4095649"/>
            <a:ext cx="1571990" cy="874079"/>
          </a:xfrm>
          <a:prstGeom prst="rect">
            <a:avLst/>
          </a:prstGeom>
          <a:noFill/>
          <a:ln w="9525">
            <a:solidFill>
              <a:schemeClr val="accent1"/>
            </a:solidFill>
            <a:prstDash val="solid"/>
            <a:miter lim="800000"/>
          </a:ln>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endParaRPr lang="da-DK" sz="900" dirty="0">
              <a:solidFill>
                <a:schemeClr val="bg1"/>
              </a:solidFill>
            </a:endParaRPr>
          </a:p>
        </p:txBody>
      </p:sp>
      <p:sp>
        <p:nvSpPr>
          <p:cNvPr id="31" name="Pladsholder til indhold 1">
            <a:extLst>
              <a:ext uri="{FF2B5EF4-FFF2-40B4-BE49-F238E27FC236}">
                <a16:creationId xmlns:a16="http://schemas.microsoft.com/office/drawing/2014/main" id="{2FBEF342-3C97-3948-A0ED-C429AD4AF6B2}"/>
              </a:ext>
            </a:extLst>
          </p:cNvPr>
          <p:cNvSpPr txBox="1">
            <a:spLocks/>
          </p:cNvSpPr>
          <p:nvPr/>
        </p:nvSpPr>
        <p:spPr>
          <a:xfrm>
            <a:off x="2640013" y="4121986"/>
            <a:ext cx="1511300" cy="360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Monitorering (Indkøring)</a:t>
            </a:r>
          </a:p>
        </p:txBody>
      </p:sp>
      <p:sp>
        <p:nvSpPr>
          <p:cNvPr id="32" name="Pladsholder til indhold 1">
            <a:extLst>
              <a:ext uri="{FF2B5EF4-FFF2-40B4-BE49-F238E27FC236}">
                <a16:creationId xmlns:a16="http://schemas.microsoft.com/office/drawing/2014/main" id="{CFBB63A3-0EF7-294A-A65A-7EB9A0CF7014}"/>
              </a:ext>
            </a:extLst>
          </p:cNvPr>
          <p:cNvSpPr txBox="1">
            <a:spLocks/>
          </p:cNvSpPr>
          <p:nvPr/>
        </p:nvSpPr>
        <p:spPr>
          <a:xfrm>
            <a:off x="2640013" y="4512770"/>
            <a:ext cx="1511300" cy="432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Evalueringssamtale efter 14 dage</a:t>
            </a:r>
          </a:p>
        </p:txBody>
      </p:sp>
      <p:sp>
        <p:nvSpPr>
          <p:cNvPr id="45" name="Pladsholder til indhold 1">
            <a:extLst>
              <a:ext uri="{FF2B5EF4-FFF2-40B4-BE49-F238E27FC236}">
                <a16:creationId xmlns:a16="http://schemas.microsoft.com/office/drawing/2014/main" id="{203A09D5-CC7D-A549-8A1D-0CDE9B1E69B3}"/>
              </a:ext>
            </a:extLst>
          </p:cNvPr>
          <p:cNvSpPr txBox="1">
            <a:spLocks/>
          </p:cNvSpPr>
          <p:nvPr/>
        </p:nvSpPr>
        <p:spPr>
          <a:xfrm>
            <a:off x="2600891" y="5339575"/>
            <a:ext cx="1571990" cy="855630"/>
          </a:xfrm>
          <a:prstGeom prst="rect">
            <a:avLst/>
          </a:prstGeom>
          <a:noFill/>
          <a:ln w="9525">
            <a:solidFill>
              <a:schemeClr val="accent1"/>
            </a:solidFill>
            <a:prstDash val="solid"/>
            <a:miter lim="800000"/>
          </a:ln>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endParaRPr lang="da-DK" sz="900" dirty="0">
              <a:solidFill>
                <a:schemeClr val="bg1"/>
              </a:solidFill>
            </a:endParaRPr>
          </a:p>
        </p:txBody>
      </p:sp>
      <p:sp>
        <p:nvSpPr>
          <p:cNvPr id="34" name="Pladsholder til indhold 1">
            <a:extLst>
              <a:ext uri="{FF2B5EF4-FFF2-40B4-BE49-F238E27FC236}">
                <a16:creationId xmlns:a16="http://schemas.microsoft.com/office/drawing/2014/main" id="{1347939C-6888-BF42-BEF2-BC66265CE02F}"/>
              </a:ext>
            </a:extLst>
          </p:cNvPr>
          <p:cNvSpPr txBox="1">
            <a:spLocks/>
          </p:cNvSpPr>
          <p:nvPr/>
        </p:nvSpPr>
        <p:spPr>
          <a:xfrm>
            <a:off x="2634356" y="5388443"/>
            <a:ext cx="1511300" cy="360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Monitorering (Løbende)</a:t>
            </a:r>
          </a:p>
        </p:txBody>
      </p:sp>
      <p:sp>
        <p:nvSpPr>
          <p:cNvPr id="35" name="Pladsholder til indhold 1">
            <a:extLst>
              <a:ext uri="{FF2B5EF4-FFF2-40B4-BE49-F238E27FC236}">
                <a16:creationId xmlns:a16="http://schemas.microsoft.com/office/drawing/2014/main" id="{2580C609-B298-CB4B-A48D-DE29842B71CD}"/>
              </a:ext>
            </a:extLst>
          </p:cNvPr>
          <p:cNvSpPr txBox="1">
            <a:spLocks/>
          </p:cNvSpPr>
          <p:nvPr/>
        </p:nvSpPr>
        <p:spPr>
          <a:xfrm>
            <a:off x="2631236" y="5798722"/>
            <a:ext cx="1511300" cy="360000"/>
          </a:xfrm>
          <a:prstGeom prst="rect">
            <a:avLst/>
          </a:prstGeom>
          <a:solidFill>
            <a:schemeClr val="accent4"/>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Evaluering (Løbende)</a:t>
            </a:r>
          </a:p>
        </p:txBody>
      </p:sp>
      <p:sp>
        <p:nvSpPr>
          <p:cNvPr id="37" name="Pladsholder til indhold 1">
            <a:extLst>
              <a:ext uri="{FF2B5EF4-FFF2-40B4-BE49-F238E27FC236}">
                <a16:creationId xmlns:a16="http://schemas.microsoft.com/office/drawing/2014/main" id="{1BCBE3BF-073C-0041-9069-B5492A2BABA8}"/>
              </a:ext>
            </a:extLst>
          </p:cNvPr>
          <p:cNvSpPr txBox="1">
            <a:spLocks/>
          </p:cNvSpPr>
          <p:nvPr/>
        </p:nvSpPr>
        <p:spPr>
          <a:xfrm>
            <a:off x="6240016" y="3052748"/>
            <a:ext cx="1511300" cy="432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Visitation til telemedicinsk KOL-tilbud</a:t>
            </a:r>
          </a:p>
        </p:txBody>
      </p:sp>
      <p:sp>
        <p:nvSpPr>
          <p:cNvPr id="38" name="Pladsholder til indhold 1">
            <a:extLst>
              <a:ext uri="{FF2B5EF4-FFF2-40B4-BE49-F238E27FC236}">
                <a16:creationId xmlns:a16="http://schemas.microsoft.com/office/drawing/2014/main" id="{B66328FF-99D4-2A4F-ACD2-1A2F0A0B1646}"/>
              </a:ext>
            </a:extLst>
          </p:cNvPr>
          <p:cNvSpPr txBox="1">
            <a:spLocks/>
          </p:cNvSpPr>
          <p:nvPr/>
        </p:nvSpPr>
        <p:spPr>
          <a:xfrm>
            <a:off x="6240016" y="3612095"/>
            <a:ext cx="1511300"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Opstartssamtale</a:t>
            </a:r>
          </a:p>
        </p:txBody>
      </p:sp>
      <p:sp>
        <p:nvSpPr>
          <p:cNvPr id="47" name="Pladsholder til indhold 1">
            <a:extLst>
              <a:ext uri="{FF2B5EF4-FFF2-40B4-BE49-F238E27FC236}">
                <a16:creationId xmlns:a16="http://schemas.microsoft.com/office/drawing/2014/main" id="{46CC047D-120B-4849-8D2C-FB8ADAA3D018}"/>
              </a:ext>
            </a:extLst>
          </p:cNvPr>
          <p:cNvSpPr txBox="1">
            <a:spLocks/>
          </p:cNvSpPr>
          <p:nvPr/>
        </p:nvSpPr>
        <p:spPr>
          <a:xfrm>
            <a:off x="6211824" y="4095649"/>
            <a:ext cx="1576552" cy="874079"/>
          </a:xfrm>
          <a:prstGeom prst="rect">
            <a:avLst/>
          </a:prstGeom>
          <a:noFill/>
          <a:ln w="9525">
            <a:solidFill>
              <a:schemeClr val="accent1"/>
            </a:solidFill>
            <a:prstDash val="solid"/>
            <a:miter lim="800000"/>
          </a:ln>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endParaRPr lang="da-DK" sz="900" dirty="0">
              <a:solidFill>
                <a:schemeClr val="bg1"/>
              </a:solidFill>
            </a:endParaRPr>
          </a:p>
        </p:txBody>
      </p:sp>
      <p:sp>
        <p:nvSpPr>
          <p:cNvPr id="39" name="Pladsholder til indhold 1">
            <a:extLst>
              <a:ext uri="{FF2B5EF4-FFF2-40B4-BE49-F238E27FC236}">
                <a16:creationId xmlns:a16="http://schemas.microsoft.com/office/drawing/2014/main" id="{7E2334F7-A8EA-D74A-B6F5-2309884F17D8}"/>
              </a:ext>
            </a:extLst>
          </p:cNvPr>
          <p:cNvSpPr txBox="1">
            <a:spLocks/>
          </p:cNvSpPr>
          <p:nvPr/>
        </p:nvSpPr>
        <p:spPr>
          <a:xfrm>
            <a:off x="6240016" y="4121986"/>
            <a:ext cx="1511300"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Monitorering (Indkøring)</a:t>
            </a:r>
          </a:p>
        </p:txBody>
      </p:sp>
      <p:sp>
        <p:nvSpPr>
          <p:cNvPr id="41" name="Pladsholder til indhold 1">
            <a:extLst>
              <a:ext uri="{FF2B5EF4-FFF2-40B4-BE49-F238E27FC236}">
                <a16:creationId xmlns:a16="http://schemas.microsoft.com/office/drawing/2014/main" id="{076BB174-C028-E74C-812D-F3F901FAE663}"/>
              </a:ext>
            </a:extLst>
          </p:cNvPr>
          <p:cNvSpPr txBox="1">
            <a:spLocks/>
          </p:cNvSpPr>
          <p:nvPr/>
        </p:nvSpPr>
        <p:spPr>
          <a:xfrm>
            <a:off x="6240016" y="4512770"/>
            <a:ext cx="1511300" cy="432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Evalueringssamtale efter 14 dage</a:t>
            </a:r>
          </a:p>
        </p:txBody>
      </p:sp>
      <p:sp>
        <p:nvSpPr>
          <p:cNvPr id="46" name="Pladsholder til indhold 1">
            <a:extLst>
              <a:ext uri="{FF2B5EF4-FFF2-40B4-BE49-F238E27FC236}">
                <a16:creationId xmlns:a16="http://schemas.microsoft.com/office/drawing/2014/main" id="{313FD488-162A-F34B-A437-1B4899AB3AA6}"/>
              </a:ext>
            </a:extLst>
          </p:cNvPr>
          <p:cNvSpPr txBox="1">
            <a:spLocks/>
          </p:cNvSpPr>
          <p:nvPr/>
        </p:nvSpPr>
        <p:spPr>
          <a:xfrm>
            <a:off x="6196184" y="5341720"/>
            <a:ext cx="1576552" cy="853485"/>
          </a:xfrm>
          <a:prstGeom prst="rect">
            <a:avLst/>
          </a:prstGeom>
          <a:noFill/>
          <a:ln w="9525">
            <a:solidFill>
              <a:schemeClr val="accent1"/>
            </a:solidFill>
            <a:prstDash val="solid"/>
            <a:miter lim="800000"/>
          </a:ln>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endParaRPr lang="da-DK" sz="900" dirty="0">
              <a:solidFill>
                <a:schemeClr val="bg1"/>
              </a:solidFill>
            </a:endParaRPr>
          </a:p>
        </p:txBody>
      </p:sp>
      <p:sp>
        <p:nvSpPr>
          <p:cNvPr id="42" name="Pladsholder til indhold 1">
            <a:extLst>
              <a:ext uri="{FF2B5EF4-FFF2-40B4-BE49-F238E27FC236}">
                <a16:creationId xmlns:a16="http://schemas.microsoft.com/office/drawing/2014/main" id="{9B07E14A-7CA9-8D4F-AF6E-F2A185F8AD3F}"/>
              </a:ext>
            </a:extLst>
          </p:cNvPr>
          <p:cNvSpPr txBox="1">
            <a:spLocks/>
          </p:cNvSpPr>
          <p:nvPr/>
        </p:nvSpPr>
        <p:spPr>
          <a:xfrm>
            <a:off x="6237466" y="5379936"/>
            <a:ext cx="1511300"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Monitorering (Løbende)</a:t>
            </a:r>
          </a:p>
        </p:txBody>
      </p:sp>
      <p:sp>
        <p:nvSpPr>
          <p:cNvPr id="43" name="Pladsholder til indhold 1">
            <a:extLst>
              <a:ext uri="{FF2B5EF4-FFF2-40B4-BE49-F238E27FC236}">
                <a16:creationId xmlns:a16="http://schemas.microsoft.com/office/drawing/2014/main" id="{3BEAB079-078F-9A4C-A1FF-1711C07E12EA}"/>
              </a:ext>
            </a:extLst>
          </p:cNvPr>
          <p:cNvSpPr txBox="1">
            <a:spLocks/>
          </p:cNvSpPr>
          <p:nvPr/>
        </p:nvSpPr>
        <p:spPr>
          <a:xfrm>
            <a:off x="6229554" y="5785443"/>
            <a:ext cx="1511300"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Evaluering (Løbende)</a:t>
            </a:r>
          </a:p>
        </p:txBody>
      </p:sp>
      <p:sp>
        <p:nvSpPr>
          <p:cNvPr id="49" name="Pladsholder til indhold 1">
            <a:extLst>
              <a:ext uri="{FF2B5EF4-FFF2-40B4-BE49-F238E27FC236}">
                <a16:creationId xmlns:a16="http://schemas.microsoft.com/office/drawing/2014/main" id="{92BFF621-3A55-094E-809E-0C19C12570AB}"/>
              </a:ext>
            </a:extLst>
          </p:cNvPr>
          <p:cNvSpPr txBox="1">
            <a:spLocks/>
          </p:cNvSpPr>
          <p:nvPr/>
        </p:nvSpPr>
        <p:spPr>
          <a:xfrm>
            <a:off x="4439816" y="3052748"/>
            <a:ext cx="1511300" cy="432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Opsætning af udstyr til telemedicinsk KOL-tilbud</a:t>
            </a:r>
          </a:p>
        </p:txBody>
      </p:sp>
      <p:cxnSp>
        <p:nvCxnSpPr>
          <p:cNvPr id="57" name="Lige pilforbindelse 56">
            <a:extLst>
              <a:ext uri="{FF2B5EF4-FFF2-40B4-BE49-F238E27FC236}">
                <a16:creationId xmlns:a16="http://schemas.microsoft.com/office/drawing/2014/main" id="{50B62247-C448-3C46-90BB-295DAB56FBAD}"/>
              </a:ext>
            </a:extLst>
          </p:cNvPr>
          <p:cNvCxnSpPr>
            <a:cxnSpLocks/>
            <a:stCxn id="15" idx="2"/>
            <a:endCxn id="19" idx="0"/>
          </p:cNvCxnSpPr>
          <p:nvPr/>
        </p:nvCxnSpPr>
        <p:spPr>
          <a:xfrm>
            <a:off x="3395663" y="2925400"/>
            <a:ext cx="0" cy="12734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58" name="Lige pilforbindelse 57">
            <a:extLst>
              <a:ext uri="{FF2B5EF4-FFF2-40B4-BE49-F238E27FC236}">
                <a16:creationId xmlns:a16="http://schemas.microsoft.com/office/drawing/2014/main" id="{AD6215F0-47A7-444C-9105-78707D2FA0C9}"/>
              </a:ext>
            </a:extLst>
          </p:cNvPr>
          <p:cNvCxnSpPr>
            <a:cxnSpLocks/>
            <a:stCxn id="19" idx="2"/>
            <a:endCxn id="20" idx="0"/>
          </p:cNvCxnSpPr>
          <p:nvPr/>
        </p:nvCxnSpPr>
        <p:spPr>
          <a:xfrm>
            <a:off x="3395663" y="3484748"/>
            <a:ext cx="0" cy="127347"/>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0" name="Lige pilforbindelse 59">
            <a:extLst>
              <a:ext uri="{FF2B5EF4-FFF2-40B4-BE49-F238E27FC236}">
                <a16:creationId xmlns:a16="http://schemas.microsoft.com/office/drawing/2014/main" id="{3E9CBAC0-AD06-B541-BD0A-9326E4F30B96}"/>
              </a:ext>
            </a:extLst>
          </p:cNvPr>
          <p:cNvCxnSpPr>
            <a:cxnSpLocks/>
            <a:stCxn id="20" idx="2"/>
            <a:endCxn id="48" idx="0"/>
          </p:cNvCxnSpPr>
          <p:nvPr/>
        </p:nvCxnSpPr>
        <p:spPr>
          <a:xfrm>
            <a:off x="3395663" y="3972095"/>
            <a:ext cx="2153" cy="12355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71" name="Lige pilforbindelse 70">
            <a:extLst>
              <a:ext uri="{FF2B5EF4-FFF2-40B4-BE49-F238E27FC236}">
                <a16:creationId xmlns:a16="http://schemas.microsoft.com/office/drawing/2014/main" id="{BB625B9F-82FC-6946-9FB9-2998661A8769}"/>
              </a:ext>
            </a:extLst>
          </p:cNvPr>
          <p:cNvCxnSpPr>
            <a:cxnSpLocks/>
            <a:stCxn id="48" idx="2"/>
            <a:endCxn id="34" idx="0"/>
          </p:cNvCxnSpPr>
          <p:nvPr/>
        </p:nvCxnSpPr>
        <p:spPr>
          <a:xfrm flipH="1">
            <a:off x="3390006" y="4969728"/>
            <a:ext cx="7810" cy="418715"/>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78" name="Lige pilforbindelse 77">
            <a:extLst>
              <a:ext uri="{FF2B5EF4-FFF2-40B4-BE49-F238E27FC236}">
                <a16:creationId xmlns:a16="http://schemas.microsoft.com/office/drawing/2014/main" id="{7B57A959-9ED5-E446-A0A9-E5A2E3905E1C}"/>
              </a:ext>
            </a:extLst>
          </p:cNvPr>
          <p:cNvCxnSpPr>
            <a:cxnSpLocks/>
          </p:cNvCxnSpPr>
          <p:nvPr/>
        </p:nvCxnSpPr>
        <p:spPr>
          <a:xfrm>
            <a:off x="6994656" y="2925400"/>
            <a:ext cx="0" cy="12734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79" name="Lige pilforbindelse 78">
            <a:extLst>
              <a:ext uri="{FF2B5EF4-FFF2-40B4-BE49-F238E27FC236}">
                <a16:creationId xmlns:a16="http://schemas.microsoft.com/office/drawing/2014/main" id="{8CE86C05-D250-3A47-8612-B319F0052F1A}"/>
              </a:ext>
            </a:extLst>
          </p:cNvPr>
          <p:cNvCxnSpPr>
            <a:cxnSpLocks/>
          </p:cNvCxnSpPr>
          <p:nvPr/>
        </p:nvCxnSpPr>
        <p:spPr>
          <a:xfrm>
            <a:off x="6994656" y="3484748"/>
            <a:ext cx="0" cy="127347"/>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80" name="Lige pilforbindelse 79">
            <a:extLst>
              <a:ext uri="{FF2B5EF4-FFF2-40B4-BE49-F238E27FC236}">
                <a16:creationId xmlns:a16="http://schemas.microsoft.com/office/drawing/2014/main" id="{C87DCFD0-7780-6F48-911F-F07F1641D6DA}"/>
              </a:ext>
            </a:extLst>
          </p:cNvPr>
          <p:cNvCxnSpPr>
            <a:cxnSpLocks/>
          </p:cNvCxnSpPr>
          <p:nvPr/>
        </p:nvCxnSpPr>
        <p:spPr>
          <a:xfrm>
            <a:off x="6994656" y="3972095"/>
            <a:ext cx="2153" cy="12355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81" name="Lige pilforbindelse 80">
            <a:extLst>
              <a:ext uri="{FF2B5EF4-FFF2-40B4-BE49-F238E27FC236}">
                <a16:creationId xmlns:a16="http://schemas.microsoft.com/office/drawing/2014/main" id="{CEFE4A6E-F3E7-7944-A948-1E23F57F1984}"/>
              </a:ext>
            </a:extLst>
          </p:cNvPr>
          <p:cNvCxnSpPr>
            <a:cxnSpLocks/>
            <a:endCxn id="42" idx="0"/>
          </p:cNvCxnSpPr>
          <p:nvPr/>
        </p:nvCxnSpPr>
        <p:spPr>
          <a:xfrm flipH="1">
            <a:off x="6993116" y="4969728"/>
            <a:ext cx="3693" cy="41020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83" name="Lige pilforbindelse 82">
            <a:extLst>
              <a:ext uri="{FF2B5EF4-FFF2-40B4-BE49-F238E27FC236}">
                <a16:creationId xmlns:a16="http://schemas.microsoft.com/office/drawing/2014/main" id="{19F3D7E0-DDEC-AB4A-A949-E26EEDF53A51}"/>
              </a:ext>
            </a:extLst>
          </p:cNvPr>
          <p:cNvCxnSpPr>
            <a:cxnSpLocks/>
            <a:endCxn id="24" idx="0"/>
          </p:cNvCxnSpPr>
          <p:nvPr/>
        </p:nvCxnSpPr>
        <p:spPr>
          <a:xfrm>
            <a:off x="10595486" y="2925400"/>
            <a:ext cx="1077" cy="143559"/>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84" name="Lige pilforbindelse 83">
            <a:extLst>
              <a:ext uri="{FF2B5EF4-FFF2-40B4-BE49-F238E27FC236}">
                <a16:creationId xmlns:a16="http://schemas.microsoft.com/office/drawing/2014/main" id="{F4B17B95-FEE2-BA4D-B2E4-0E5AD4582AEA}"/>
              </a:ext>
            </a:extLst>
          </p:cNvPr>
          <p:cNvCxnSpPr>
            <a:cxnSpLocks/>
            <a:endCxn id="25" idx="0"/>
          </p:cNvCxnSpPr>
          <p:nvPr/>
        </p:nvCxnSpPr>
        <p:spPr>
          <a:xfrm>
            <a:off x="10595486" y="3484748"/>
            <a:ext cx="1077" cy="95236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86" name="Lige pilforbindelse 85">
            <a:extLst>
              <a:ext uri="{FF2B5EF4-FFF2-40B4-BE49-F238E27FC236}">
                <a16:creationId xmlns:a16="http://schemas.microsoft.com/office/drawing/2014/main" id="{2886F921-7A69-7246-B39C-31A0E7299E94}"/>
              </a:ext>
            </a:extLst>
          </p:cNvPr>
          <p:cNvCxnSpPr>
            <a:cxnSpLocks/>
            <a:stCxn id="25" idx="2"/>
            <a:endCxn id="26" idx="0"/>
          </p:cNvCxnSpPr>
          <p:nvPr/>
        </p:nvCxnSpPr>
        <p:spPr>
          <a:xfrm>
            <a:off x="10596563" y="4869112"/>
            <a:ext cx="0" cy="266275"/>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96" name="Lige pilforbindelse 95">
            <a:extLst>
              <a:ext uri="{FF2B5EF4-FFF2-40B4-BE49-F238E27FC236}">
                <a16:creationId xmlns:a16="http://schemas.microsoft.com/office/drawing/2014/main" id="{44010673-95E5-714E-B297-BA5594852326}"/>
              </a:ext>
            </a:extLst>
          </p:cNvPr>
          <p:cNvCxnSpPr>
            <a:cxnSpLocks/>
          </p:cNvCxnSpPr>
          <p:nvPr/>
        </p:nvCxnSpPr>
        <p:spPr>
          <a:xfrm flipH="1">
            <a:off x="4151313" y="3792097"/>
            <a:ext cx="2089150" cy="0"/>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Lige forbindelse 108">
            <a:extLst>
              <a:ext uri="{FF2B5EF4-FFF2-40B4-BE49-F238E27FC236}">
                <a16:creationId xmlns:a16="http://schemas.microsoft.com/office/drawing/2014/main" id="{CD0C4C3F-7E26-1841-BB5B-7B1D72014EBA}"/>
              </a:ext>
            </a:extLst>
          </p:cNvPr>
          <p:cNvCxnSpPr>
            <a:cxnSpLocks/>
          </p:cNvCxnSpPr>
          <p:nvPr/>
        </p:nvCxnSpPr>
        <p:spPr>
          <a:xfrm>
            <a:off x="5194049" y="3484748"/>
            <a:ext cx="0" cy="306202"/>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0" name="Pladsholder til indhold 1">
            <a:extLst>
              <a:ext uri="{FF2B5EF4-FFF2-40B4-BE49-F238E27FC236}">
                <a16:creationId xmlns:a16="http://schemas.microsoft.com/office/drawing/2014/main" id="{F18864B6-E73E-C644-AFA7-D4BD099B0331}"/>
              </a:ext>
            </a:extLst>
          </p:cNvPr>
          <p:cNvSpPr txBox="1">
            <a:spLocks/>
          </p:cNvSpPr>
          <p:nvPr/>
        </p:nvSpPr>
        <p:spPr>
          <a:xfrm>
            <a:off x="4438399" y="4642249"/>
            <a:ext cx="1511300" cy="360000"/>
          </a:xfrm>
          <a:prstGeom prst="rect">
            <a:avLst/>
          </a:prstGeom>
          <a:solidFill>
            <a:schemeClr val="bg1"/>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accent3"/>
                </a:solidFill>
              </a:rPr>
              <a:t>Afslut tilbud</a:t>
            </a:r>
          </a:p>
        </p:txBody>
      </p:sp>
      <p:sp>
        <p:nvSpPr>
          <p:cNvPr id="51" name="Pladsholder til indhold 1">
            <a:extLst>
              <a:ext uri="{FF2B5EF4-FFF2-40B4-BE49-F238E27FC236}">
                <a16:creationId xmlns:a16="http://schemas.microsoft.com/office/drawing/2014/main" id="{D53BE54A-1816-6C4B-9B2E-CFEC05A1A8B3}"/>
              </a:ext>
            </a:extLst>
          </p:cNvPr>
          <p:cNvSpPr txBox="1">
            <a:spLocks/>
          </p:cNvSpPr>
          <p:nvPr/>
        </p:nvSpPr>
        <p:spPr>
          <a:xfrm>
            <a:off x="4439816" y="5094774"/>
            <a:ext cx="1511300"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Afhentning af udstyr</a:t>
            </a:r>
          </a:p>
        </p:txBody>
      </p:sp>
      <p:cxnSp>
        <p:nvCxnSpPr>
          <p:cNvPr id="111" name="Lige pilforbindelse 110">
            <a:extLst>
              <a:ext uri="{FF2B5EF4-FFF2-40B4-BE49-F238E27FC236}">
                <a16:creationId xmlns:a16="http://schemas.microsoft.com/office/drawing/2014/main" id="{0BADCA7C-1438-6C46-ABE5-7CFA62C88A41}"/>
              </a:ext>
            </a:extLst>
          </p:cNvPr>
          <p:cNvCxnSpPr>
            <a:cxnSpLocks/>
          </p:cNvCxnSpPr>
          <p:nvPr/>
        </p:nvCxnSpPr>
        <p:spPr>
          <a:xfrm flipH="1">
            <a:off x="4176884" y="4512770"/>
            <a:ext cx="2019300" cy="0"/>
          </a:xfrm>
          <a:prstGeom prst="straightConnector1">
            <a:avLst/>
          </a:prstGeom>
          <a:ln w="9525">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Lige pilforbindelse 116">
            <a:extLst>
              <a:ext uri="{FF2B5EF4-FFF2-40B4-BE49-F238E27FC236}">
                <a16:creationId xmlns:a16="http://schemas.microsoft.com/office/drawing/2014/main" id="{3F3E81CD-FF3D-264D-BC89-9403650B6DC7}"/>
              </a:ext>
            </a:extLst>
          </p:cNvPr>
          <p:cNvCxnSpPr>
            <a:cxnSpLocks/>
          </p:cNvCxnSpPr>
          <p:nvPr/>
        </p:nvCxnSpPr>
        <p:spPr>
          <a:xfrm>
            <a:off x="5198696" y="4998242"/>
            <a:ext cx="2153" cy="12355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118" name="Lige pilforbindelse 117">
            <a:extLst>
              <a:ext uri="{FF2B5EF4-FFF2-40B4-BE49-F238E27FC236}">
                <a16:creationId xmlns:a16="http://schemas.microsoft.com/office/drawing/2014/main" id="{BA0E757F-0F04-744F-8FB6-569CDA92D2D7}"/>
              </a:ext>
            </a:extLst>
          </p:cNvPr>
          <p:cNvCxnSpPr>
            <a:cxnSpLocks/>
          </p:cNvCxnSpPr>
          <p:nvPr/>
        </p:nvCxnSpPr>
        <p:spPr>
          <a:xfrm>
            <a:off x="5160963" y="5723666"/>
            <a:ext cx="2153" cy="12355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122" name="Pladsholder til indhold 1">
            <a:extLst>
              <a:ext uri="{FF2B5EF4-FFF2-40B4-BE49-F238E27FC236}">
                <a16:creationId xmlns:a16="http://schemas.microsoft.com/office/drawing/2014/main" id="{80DE1645-5782-4D40-897F-B5B38039E2AF}"/>
              </a:ext>
            </a:extLst>
          </p:cNvPr>
          <p:cNvSpPr txBox="1">
            <a:spLocks/>
          </p:cNvSpPr>
          <p:nvPr/>
        </p:nvSpPr>
        <p:spPr>
          <a:xfrm>
            <a:off x="4439816" y="5835204"/>
            <a:ext cx="1511300" cy="360000"/>
          </a:xfrm>
          <a:prstGeom prst="rect">
            <a:avLst/>
          </a:prstGeom>
          <a:solidFill>
            <a:schemeClr val="bg1"/>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accent3"/>
                </a:solidFill>
              </a:rPr>
              <a:t>Afslut tilbud</a:t>
            </a:r>
          </a:p>
        </p:txBody>
      </p:sp>
      <p:sp>
        <p:nvSpPr>
          <p:cNvPr id="123" name="Pladsholder til indhold 1">
            <a:extLst>
              <a:ext uri="{FF2B5EF4-FFF2-40B4-BE49-F238E27FC236}">
                <a16:creationId xmlns:a16="http://schemas.microsoft.com/office/drawing/2014/main" id="{302FE757-52CA-CC4E-BC47-22D30CA0AF46}"/>
              </a:ext>
            </a:extLst>
          </p:cNvPr>
          <p:cNvSpPr txBox="1">
            <a:spLocks/>
          </p:cNvSpPr>
          <p:nvPr/>
        </p:nvSpPr>
        <p:spPr>
          <a:xfrm>
            <a:off x="4440893" y="6297627"/>
            <a:ext cx="1511300" cy="360000"/>
          </a:xfrm>
          <a:prstGeom prst="rect">
            <a:avLst/>
          </a:prstGeom>
          <a:solidFill>
            <a:schemeClr val="accent3"/>
          </a:solidFill>
        </p:spPr>
        <p:txBody>
          <a:bodyPr vert="horz" lIns="54000" tIns="0" rIns="54000" bIns="0" rtlCol="0" anchor="ctr"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Font typeface="Arial" panose="020B0604020202020204" pitchFamily="34" charset="0"/>
              <a:buNone/>
            </a:pPr>
            <a:r>
              <a:rPr lang="da-DK" sz="900" dirty="0">
                <a:solidFill>
                  <a:schemeClr val="bg1"/>
                </a:solidFill>
              </a:rPr>
              <a:t>Afhentning af udstyr</a:t>
            </a:r>
          </a:p>
        </p:txBody>
      </p:sp>
      <p:cxnSp>
        <p:nvCxnSpPr>
          <p:cNvPr id="124" name="Lige pilforbindelse 123">
            <a:extLst>
              <a:ext uri="{FF2B5EF4-FFF2-40B4-BE49-F238E27FC236}">
                <a16:creationId xmlns:a16="http://schemas.microsoft.com/office/drawing/2014/main" id="{BE380A99-A729-0749-A8DD-DC974DD9A90E}"/>
              </a:ext>
            </a:extLst>
          </p:cNvPr>
          <p:cNvCxnSpPr>
            <a:cxnSpLocks/>
          </p:cNvCxnSpPr>
          <p:nvPr/>
        </p:nvCxnSpPr>
        <p:spPr>
          <a:xfrm flipH="1">
            <a:off x="4151313" y="5744796"/>
            <a:ext cx="2019300" cy="0"/>
          </a:xfrm>
          <a:prstGeom prst="straightConnector1">
            <a:avLst/>
          </a:prstGeom>
          <a:ln w="9525">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Lige pilforbindelse 126">
            <a:extLst>
              <a:ext uri="{FF2B5EF4-FFF2-40B4-BE49-F238E27FC236}">
                <a16:creationId xmlns:a16="http://schemas.microsoft.com/office/drawing/2014/main" id="{4FB78F5D-EE6C-AF4A-8582-E9DC824253D9}"/>
              </a:ext>
            </a:extLst>
          </p:cNvPr>
          <p:cNvCxnSpPr>
            <a:cxnSpLocks/>
          </p:cNvCxnSpPr>
          <p:nvPr/>
        </p:nvCxnSpPr>
        <p:spPr>
          <a:xfrm flipH="1">
            <a:off x="7768965" y="5768650"/>
            <a:ext cx="2054299" cy="0"/>
          </a:xfrm>
          <a:prstGeom prst="straightConnector1">
            <a:avLst/>
          </a:prstGeom>
          <a:ln w="95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Lige pilforbindelse 130">
            <a:extLst>
              <a:ext uri="{FF2B5EF4-FFF2-40B4-BE49-F238E27FC236}">
                <a16:creationId xmlns:a16="http://schemas.microsoft.com/office/drawing/2014/main" id="{396FEC03-C6D6-9F4B-818F-8B70AE3FA759}"/>
              </a:ext>
            </a:extLst>
          </p:cNvPr>
          <p:cNvCxnSpPr>
            <a:cxnSpLocks/>
          </p:cNvCxnSpPr>
          <p:nvPr/>
        </p:nvCxnSpPr>
        <p:spPr>
          <a:xfrm flipH="1">
            <a:off x="7943850" y="4653112"/>
            <a:ext cx="1897064" cy="0"/>
          </a:xfrm>
          <a:prstGeom prst="straightConnector1">
            <a:avLst/>
          </a:prstGeom>
          <a:ln w="95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9" name="Lige pilforbindelse 138">
            <a:extLst>
              <a:ext uri="{FF2B5EF4-FFF2-40B4-BE49-F238E27FC236}">
                <a16:creationId xmlns:a16="http://schemas.microsoft.com/office/drawing/2014/main" id="{8623CA83-D3A3-8F4D-844D-E45BD90D2C4F}"/>
              </a:ext>
            </a:extLst>
          </p:cNvPr>
          <p:cNvCxnSpPr>
            <a:cxnSpLocks/>
          </p:cNvCxnSpPr>
          <p:nvPr/>
        </p:nvCxnSpPr>
        <p:spPr>
          <a:xfrm flipH="1">
            <a:off x="7785100" y="4293096"/>
            <a:ext cx="159009" cy="0"/>
          </a:xfrm>
          <a:prstGeom prst="straightConnector1">
            <a:avLst/>
          </a:prstGeom>
          <a:ln w="952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1" name="Lige forbindelse 140">
            <a:extLst>
              <a:ext uri="{FF2B5EF4-FFF2-40B4-BE49-F238E27FC236}">
                <a16:creationId xmlns:a16="http://schemas.microsoft.com/office/drawing/2014/main" id="{391216DD-DBEC-B942-8388-930ECA302488}"/>
              </a:ext>
            </a:extLst>
          </p:cNvPr>
          <p:cNvCxnSpPr>
            <a:cxnSpLocks/>
          </p:cNvCxnSpPr>
          <p:nvPr/>
        </p:nvCxnSpPr>
        <p:spPr>
          <a:xfrm>
            <a:off x="7945524" y="4289425"/>
            <a:ext cx="0" cy="1479063"/>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7" name="Lige pilforbindelse 146">
            <a:extLst>
              <a:ext uri="{FF2B5EF4-FFF2-40B4-BE49-F238E27FC236}">
                <a16:creationId xmlns:a16="http://schemas.microsoft.com/office/drawing/2014/main" id="{ECE1C340-AC3B-754E-A05C-5CD64774E2BB}"/>
              </a:ext>
            </a:extLst>
          </p:cNvPr>
          <p:cNvCxnSpPr>
            <a:cxnSpLocks/>
          </p:cNvCxnSpPr>
          <p:nvPr/>
        </p:nvCxnSpPr>
        <p:spPr>
          <a:xfrm flipH="1" flipV="1">
            <a:off x="7751316" y="3260630"/>
            <a:ext cx="2089598" cy="16236"/>
          </a:xfrm>
          <a:prstGeom prst="straightConnector1">
            <a:avLst/>
          </a:prstGeom>
          <a:ln w="952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5" name="Lige pilforbindelse 154">
            <a:extLst>
              <a:ext uri="{FF2B5EF4-FFF2-40B4-BE49-F238E27FC236}">
                <a16:creationId xmlns:a16="http://schemas.microsoft.com/office/drawing/2014/main" id="{E059585C-DAC8-E34D-82CC-705B8D473FAE}"/>
              </a:ext>
            </a:extLst>
          </p:cNvPr>
          <p:cNvCxnSpPr>
            <a:cxnSpLocks/>
          </p:cNvCxnSpPr>
          <p:nvPr/>
        </p:nvCxnSpPr>
        <p:spPr>
          <a:xfrm flipH="1">
            <a:off x="9702800" y="2960373"/>
            <a:ext cx="887928" cy="0"/>
          </a:xfrm>
          <a:prstGeom prst="straightConnector1">
            <a:avLst/>
          </a:prstGeom>
          <a:ln w="9525">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Lige forbindelse 156">
            <a:extLst>
              <a:ext uri="{FF2B5EF4-FFF2-40B4-BE49-F238E27FC236}">
                <a16:creationId xmlns:a16="http://schemas.microsoft.com/office/drawing/2014/main" id="{01F6A3D6-ED5F-D04D-B055-98B1CA327B2C}"/>
              </a:ext>
            </a:extLst>
          </p:cNvPr>
          <p:cNvCxnSpPr>
            <a:cxnSpLocks/>
          </p:cNvCxnSpPr>
          <p:nvPr/>
        </p:nvCxnSpPr>
        <p:spPr>
          <a:xfrm>
            <a:off x="9032913" y="2745400"/>
            <a:ext cx="669903" cy="216875"/>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53" name="Lige pilforbindelse 152">
            <a:extLst>
              <a:ext uri="{FF2B5EF4-FFF2-40B4-BE49-F238E27FC236}">
                <a16:creationId xmlns:a16="http://schemas.microsoft.com/office/drawing/2014/main" id="{63B028F8-A7AD-7B42-8F94-75D6412AD2A9}"/>
              </a:ext>
            </a:extLst>
          </p:cNvPr>
          <p:cNvCxnSpPr>
            <a:cxnSpLocks/>
          </p:cNvCxnSpPr>
          <p:nvPr/>
        </p:nvCxnSpPr>
        <p:spPr>
          <a:xfrm flipH="1">
            <a:off x="7751764" y="2745400"/>
            <a:ext cx="1281149" cy="0"/>
          </a:xfrm>
          <a:prstGeom prst="straightConnector1">
            <a:avLst/>
          </a:prstGeom>
          <a:ln w="9525">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Lige pilforbindelse 68">
            <a:extLst>
              <a:ext uri="{FF2B5EF4-FFF2-40B4-BE49-F238E27FC236}">
                <a16:creationId xmlns:a16="http://schemas.microsoft.com/office/drawing/2014/main" id="{BA0E757F-0F04-744F-8FB6-569CDA92D2D7}"/>
              </a:ext>
            </a:extLst>
          </p:cNvPr>
          <p:cNvCxnSpPr>
            <a:cxnSpLocks/>
          </p:cNvCxnSpPr>
          <p:nvPr/>
        </p:nvCxnSpPr>
        <p:spPr>
          <a:xfrm>
            <a:off x="5196543" y="4532688"/>
            <a:ext cx="2153" cy="12355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76" name="Lige pilforbindelse 75">
            <a:extLst>
              <a:ext uri="{FF2B5EF4-FFF2-40B4-BE49-F238E27FC236}">
                <a16:creationId xmlns:a16="http://schemas.microsoft.com/office/drawing/2014/main" id="{BA0E757F-0F04-744F-8FB6-569CDA92D2D7}"/>
              </a:ext>
            </a:extLst>
          </p:cNvPr>
          <p:cNvCxnSpPr>
            <a:cxnSpLocks/>
            <a:stCxn id="122" idx="2"/>
            <a:endCxn id="123" idx="0"/>
          </p:cNvCxnSpPr>
          <p:nvPr/>
        </p:nvCxnSpPr>
        <p:spPr>
          <a:xfrm>
            <a:off x="5195466" y="6195204"/>
            <a:ext cx="1077" cy="102423"/>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5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91F521-62FD-E64A-8F18-86E038700F44}"/>
              </a:ext>
            </a:extLst>
          </p:cNvPr>
          <p:cNvSpPr>
            <a:spLocks noGrp="1"/>
          </p:cNvSpPr>
          <p:nvPr>
            <p:ph type="title"/>
          </p:nvPr>
        </p:nvSpPr>
        <p:spPr/>
        <p:txBody>
          <a:bodyPr/>
          <a:lstStyle/>
          <a:p>
            <a:r>
              <a:rPr lang="da-DK" dirty="0" err="1"/>
              <a:t>TeleKOL</a:t>
            </a:r>
            <a:r>
              <a:rPr lang="da-DK" dirty="0"/>
              <a:t> – Det første telemedicinske projekt på nationalt plan</a:t>
            </a:r>
            <a:br>
              <a:rPr lang="da-DK" dirty="0"/>
            </a:br>
            <a:endParaRPr lang="da-DK" dirty="0"/>
          </a:p>
        </p:txBody>
      </p:sp>
      <p:sp>
        <p:nvSpPr>
          <p:cNvPr id="8" name="Pladsholder til indhold 7">
            <a:extLst>
              <a:ext uri="{FF2B5EF4-FFF2-40B4-BE49-F238E27FC236}">
                <a16:creationId xmlns:a16="http://schemas.microsoft.com/office/drawing/2014/main" id="{3206C807-333E-0D48-84EC-71F344B17432}"/>
              </a:ext>
            </a:extLst>
          </p:cNvPr>
          <p:cNvSpPr>
            <a:spLocks noGrp="1"/>
          </p:cNvSpPr>
          <p:nvPr>
            <p:ph sz="half" idx="1"/>
          </p:nvPr>
        </p:nvSpPr>
        <p:spPr/>
        <p:txBody>
          <a:bodyPr/>
          <a:lstStyle/>
          <a:p>
            <a:r>
              <a:rPr lang="da-DK" dirty="0"/>
              <a:t>Kommunernes Landsforening (KL), Danske Regioner og regeringen </a:t>
            </a:r>
            <a:r>
              <a:rPr lang="da-DK" dirty="0" smtClean="0"/>
              <a:t>blev </a:t>
            </a:r>
            <a:r>
              <a:rPr lang="da-DK" dirty="0"/>
              <a:t>ved økonomiaftalerne </a:t>
            </a:r>
            <a:r>
              <a:rPr lang="da-DK" dirty="0" smtClean="0"/>
              <a:t>2016, 2018 </a:t>
            </a:r>
            <a:r>
              <a:rPr lang="da-DK" dirty="0"/>
              <a:t>enige om at udbrede telemedicinsk hjemmemonitorering </a:t>
            </a:r>
            <a:br>
              <a:rPr lang="da-DK" dirty="0"/>
            </a:br>
            <a:r>
              <a:rPr lang="da-DK" dirty="0" smtClean="0"/>
              <a:t>til </a:t>
            </a:r>
            <a:r>
              <a:rPr lang="da-DK" dirty="0"/>
              <a:t>borgere med Kronisk Obstruktiv Lungesygdom (KOL) i hele </a:t>
            </a:r>
            <a:r>
              <a:rPr lang="da-DK" dirty="0" smtClean="0"/>
              <a:t>landet. </a:t>
            </a:r>
            <a:endParaRPr lang="da-DK" dirty="0"/>
          </a:p>
          <a:p>
            <a:r>
              <a:rPr lang="da-DK" dirty="0"/>
              <a:t>Siden da er der blevet arbejdet på dette nationale tilbud, som vi nu i 2023 kan tilbyde </a:t>
            </a:r>
            <a:r>
              <a:rPr lang="da-DK" dirty="0" smtClean="0"/>
              <a:t>borgere. </a:t>
            </a:r>
            <a:endParaRPr lang="da-DK" dirty="0"/>
          </a:p>
          <a:p>
            <a:endParaRPr lang="da-DK" dirty="0"/>
          </a:p>
        </p:txBody>
      </p:sp>
      <p:sp>
        <p:nvSpPr>
          <p:cNvPr id="12" name="Pladsholder til indhold 11">
            <a:extLst>
              <a:ext uri="{FF2B5EF4-FFF2-40B4-BE49-F238E27FC236}">
                <a16:creationId xmlns:a16="http://schemas.microsoft.com/office/drawing/2014/main" id="{F778731B-B579-514B-AD16-DC47A85CEED3}"/>
              </a:ext>
            </a:extLst>
          </p:cNvPr>
          <p:cNvSpPr>
            <a:spLocks noGrp="1"/>
          </p:cNvSpPr>
          <p:nvPr>
            <p:ph sz="half" idx="2"/>
          </p:nvPr>
        </p:nvSpPr>
        <p:spPr/>
        <p:txBody>
          <a:bodyPr/>
          <a:lstStyle/>
          <a:p>
            <a:r>
              <a:rPr lang="da-DK" dirty="0" smtClean="0"/>
              <a:t>Hver </a:t>
            </a:r>
            <a:r>
              <a:rPr lang="da-DK" dirty="0"/>
              <a:t>region arbejder på en implementering af tilbuddet. I Region Syddanmark sker implementeringen i samarbejde med de 22 kommuner, de </a:t>
            </a:r>
            <a:r>
              <a:rPr lang="da-DK" dirty="0" smtClean="0"/>
              <a:t>4 </a:t>
            </a:r>
            <a:r>
              <a:rPr lang="da-DK" dirty="0"/>
              <a:t>sygehuse og almen praksis.</a:t>
            </a:r>
          </a:p>
          <a:p>
            <a:endParaRPr lang="da-DK" dirty="0"/>
          </a:p>
          <a:p>
            <a:endParaRPr lang="da-DK" dirty="0"/>
          </a:p>
        </p:txBody>
      </p:sp>
    </p:spTree>
    <p:extLst>
      <p:ext uri="{BB962C8B-B14F-4D97-AF65-F5344CB8AC3E}">
        <p14:creationId xmlns:p14="http://schemas.microsoft.com/office/powerpoint/2010/main" val="3482150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792C7-C63D-6C46-B89B-D3317089D496}"/>
              </a:ext>
            </a:extLst>
          </p:cNvPr>
          <p:cNvSpPr>
            <a:spLocks noGrp="1"/>
          </p:cNvSpPr>
          <p:nvPr>
            <p:ph type="title"/>
          </p:nvPr>
        </p:nvSpPr>
        <p:spPr/>
        <p:txBody>
          <a:bodyPr/>
          <a:lstStyle/>
          <a:p>
            <a:r>
              <a:rPr lang="da-DK" dirty="0"/>
              <a:t>Formålet med </a:t>
            </a:r>
            <a:r>
              <a:rPr lang="da-DK" dirty="0" err="1"/>
              <a:t>TeleKOL</a:t>
            </a:r>
            <a:endParaRPr lang="da-DK" dirty="0"/>
          </a:p>
        </p:txBody>
      </p:sp>
      <p:sp>
        <p:nvSpPr>
          <p:cNvPr id="3" name="Pladsholder til indhold 2">
            <a:extLst>
              <a:ext uri="{FF2B5EF4-FFF2-40B4-BE49-F238E27FC236}">
                <a16:creationId xmlns:a16="http://schemas.microsoft.com/office/drawing/2014/main" id="{21C9056C-3BA9-D046-B86D-5BE8E15CCB47}"/>
              </a:ext>
            </a:extLst>
          </p:cNvPr>
          <p:cNvSpPr>
            <a:spLocks noGrp="1"/>
          </p:cNvSpPr>
          <p:nvPr>
            <p:ph sz="half" idx="1"/>
          </p:nvPr>
        </p:nvSpPr>
        <p:spPr/>
        <p:txBody>
          <a:bodyPr/>
          <a:lstStyle/>
          <a:p>
            <a:pPr marL="0" indent="0">
              <a:buNone/>
            </a:pPr>
            <a:r>
              <a:rPr lang="da-DK" dirty="0"/>
              <a:t>Formålet med TeleKOL er blandt andet at bidrage til udviklingen af et nært og tæt samarbejdende sundhedsvæsen, hvor borgere med KOL skal opleve en øget sygdomsmestring, en forbedret behandlingskvalitet og tryghed i hverdagen. </a:t>
            </a:r>
          </a:p>
          <a:p>
            <a:pPr marL="0" indent="0">
              <a:buNone/>
            </a:pPr>
            <a:r>
              <a:rPr lang="da-DK" dirty="0"/>
              <a:t>Formålet er derfor at medvirke til </a:t>
            </a:r>
            <a:r>
              <a:rPr lang="da-DK" dirty="0" smtClean="0"/>
              <a:t>positive </a:t>
            </a:r>
            <a:r>
              <a:rPr lang="da-DK" dirty="0"/>
              <a:t>effekter af sundhedsfaglig men også samfundsøkonomisk karakter.</a:t>
            </a:r>
          </a:p>
          <a:p>
            <a:pPr marL="0" indent="0">
              <a:buNone/>
            </a:pPr>
            <a:endParaRPr lang="da-DK" dirty="0"/>
          </a:p>
          <a:p>
            <a:pPr marL="0" indent="0">
              <a:buNone/>
            </a:pPr>
            <a:endParaRPr lang="da-DK" dirty="0"/>
          </a:p>
        </p:txBody>
      </p:sp>
      <p:sp>
        <p:nvSpPr>
          <p:cNvPr id="7" name="Pladsholder til indhold 6">
            <a:extLst>
              <a:ext uri="{FF2B5EF4-FFF2-40B4-BE49-F238E27FC236}">
                <a16:creationId xmlns:a16="http://schemas.microsoft.com/office/drawing/2014/main" id="{615704C8-5775-A04C-999B-5FC034619BFA}"/>
              </a:ext>
            </a:extLst>
          </p:cNvPr>
          <p:cNvSpPr>
            <a:spLocks noGrp="1"/>
          </p:cNvSpPr>
          <p:nvPr>
            <p:ph sz="half" idx="2"/>
          </p:nvPr>
        </p:nvSpPr>
        <p:spPr/>
        <p:txBody>
          <a:bodyPr/>
          <a:lstStyle/>
          <a:p>
            <a:pPr marL="0" indent="0">
              <a:buNone/>
            </a:pPr>
            <a:r>
              <a:rPr lang="da-DK" dirty="0"/>
              <a:t>Med </a:t>
            </a:r>
            <a:r>
              <a:rPr lang="da-DK" dirty="0" err="1"/>
              <a:t>TeleKOL</a:t>
            </a:r>
            <a:r>
              <a:rPr lang="da-DK" dirty="0"/>
              <a:t> tages et skridt ind i fremtiden på området for telemedicin. </a:t>
            </a:r>
            <a:r>
              <a:rPr lang="da-DK" dirty="0" err="1" smtClean="0"/>
              <a:t>TeleKOL</a:t>
            </a:r>
            <a:r>
              <a:rPr lang="da-DK" dirty="0" smtClean="0"/>
              <a:t> er </a:t>
            </a:r>
            <a:r>
              <a:rPr lang="da-DK" dirty="0"/>
              <a:t>frontløberen for endnu flere telemedicinske behandlinger af andre, relevante </a:t>
            </a:r>
            <a:r>
              <a:rPr lang="da-DK" dirty="0" smtClean="0"/>
              <a:t>patientgrupper. Den næste indsats der tilbydes bliver telemedicin målrettet hjertesvigtpatienter. </a:t>
            </a:r>
            <a:endParaRPr lang="da-DK" dirty="0"/>
          </a:p>
          <a:p>
            <a:pPr marL="0" indent="0">
              <a:buNone/>
            </a:pPr>
            <a:r>
              <a:rPr lang="da-DK" b="1" dirty="0"/>
              <a:t>Men hvorfor starte med KOL-patienter …?</a:t>
            </a:r>
          </a:p>
        </p:txBody>
      </p:sp>
    </p:spTree>
    <p:extLst>
      <p:ext uri="{BB962C8B-B14F-4D97-AF65-F5344CB8AC3E}">
        <p14:creationId xmlns:p14="http://schemas.microsoft.com/office/powerpoint/2010/main" val="665096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41B6B-BD6A-B940-B7D2-9218C3A7C2E4}"/>
              </a:ext>
            </a:extLst>
          </p:cNvPr>
          <p:cNvSpPr>
            <a:spLocks noGrp="1"/>
          </p:cNvSpPr>
          <p:nvPr>
            <p:ph type="title"/>
          </p:nvPr>
        </p:nvSpPr>
        <p:spPr/>
        <p:txBody>
          <a:bodyPr/>
          <a:lstStyle/>
          <a:p>
            <a:r>
              <a:rPr lang="da-DK" dirty="0"/>
              <a:t>Fakta om KOL</a:t>
            </a:r>
          </a:p>
        </p:txBody>
      </p:sp>
      <p:sp>
        <p:nvSpPr>
          <p:cNvPr id="3" name="Pladsholder til indhold 2">
            <a:extLst>
              <a:ext uri="{FF2B5EF4-FFF2-40B4-BE49-F238E27FC236}">
                <a16:creationId xmlns:a16="http://schemas.microsoft.com/office/drawing/2014/main" id="{3EF4173B-6922-7543-A6BE-923A6BB41A8F}"/>
              </a:ext>
            </a:extLst>
          </p:cNvPr>
          <p:cNvSpPr>
            <a:spLocks noGrp="1"/>
          </p:cNvSpPr>
          <p:nvPr>
            <p:ph sz="half" idx="1"/>
          </p:nvPr>
        </p:nvSpPr>
        <p:spPr/>
        <p:txBody>
          <a:bodyPr/>
          <a:lstStyle/>
          <a:p>
            <a:pPr marL="0" indent="0">
              <a:buNone/>
            </a:pPr>
            <a:r>
              <a:rPr lang="da-DK" dirty="0"/>
              <a:t>Ca. 5.500 dør på grund af KOL hvert år, hvilket gør sygdommen til den tredjehyppigste dødsårsag i Danmark. Danmark har den højeste dødelighed af KOL i EU.</a:t>
            </a:r>
          </a:p>
          <a:p>
            <a:pPr marL="0" indent="0">
              <a:buNone/>
            </a:pPr>
            <a:r>
              <a:rPr lang="da-DK" dirty="0"/>
              <a:t>Man regner med, at 400.000 mennesker lever med KOL, men kun 200.000 har fået diagnosen og er i behandling.</a:t>
            </a:r>
          </a:p>
          <a:p>
            <a:pPr marL="0" indent="0">
              <a:buNone/>
            </a:pPr>
            <a:r>
              <a:rPr lang="da-DK" dirty="0"/>
              <a:t>Sygdommen viser sig normalt i 50-60 års alderen, men mange opdager det sent, da sygdommen udvikler sig langsomt.</a:t>
            </a:r>
          </a:p>
          <a:p>
            <a:pPr marL="0" indent="0">
              <a:buNone/>
            </a:pPr>
            <a:endParaRPr lang="da-DK" dirty="0"/>
          </a:p>
          <a:p>
            <a:pPr marL="0" indent="0">
              <a:buNone/>
            </a:pPr>
            <a:endParaRPr lang="da-DK" dirty="0"/>
          </a:p>
        </p:txBody>
      </p:sp>
      <p:sp>
        <p:nvSpPr>
          <p:cNvPr id="7" name="Pladsholder til indhold 6">
            <a:extLst>
              <a:ext uri="{FF2B5EF4-FFF2-40B4-BE49-F238E27FC236}">
                <a16:creationId xmlns:a16="http://schemas.microsoft.com/office/drawing/2014/main" id="{7DAC3B69-D76D-7749-8744-8C2110D624D8}"/>
              </a:ext>
            </a:extLst>
          </p:cNvPr>
          <p:cNvSpPr>
            <a:spLocks noGrp="1"/>
          </p:cNvSpPr>
          <p:nvPr>
            <p:ph sz="half" idx="2"/>
          </p:nvPr>
        </p:nvSpPr>
        <p:spPr/>
        <p:txBody>
          <a:bodyPr/>
          <a:lstStyle/>
          <a:p>
            <a:pPr marL="0" indent="0">
              <a:buNone/>
            </a:pPr>
            <a:r>
              <a:rPr lang="da-DK" dirty="0"/>
              <a:t>Risikoen for at dø ved indlæggelse af KOL er 7 % under indlæggelse og 25 % i det efterfølgende år. Det er højere end dødeligheden efter både blodprop i hjertet og de fleste kræftsygdomme.</a:t>
            </a:r>
          </a:p>
          <a:p>
            <a:pPr marL="0" indent="0">
              <a:buNone/>
            </a:pPr>
            <a:r>
              <a:rPr lang="da-DK" dirty="0"/>
              <a:t>I dag er der ca. 25.000 indlæggelser hvert år med KOL som hoveddiagnose. </a:t>
            </a:r>
          </a:p>
        </p:txBody>
      </p:sp>
    </p:spTree>
    <p:extLst>
      <p:ext uri="{BB962C8B-B14F-4D97-AF65-F5344CB8AC3E}">
        <p14:creationId xmlns:p14="http://schemas.microsoft.com/office/powerpoint/2010/main" val="387555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09D06-BFFD-1844-9F3F-0770FDE1133D}"/>
              </a:ext>
            </a:extLst>
          </p:cNvPr>
          <p:cNvSpPr>
            <a:spLocks noGrp="1"/>
          </p:cNvSpPr>
          <p:nvPr>
            <p:ph type="title"/>
          </p:nvPr>
        </p:nvSpPr>
        <p:spPr/>
        <p:txBody>
          <a:bodyPr/>
          <a:lstStyle/>
          <a:p>
            <a:r>
              <a:rPr lang="da-DK" dirty="0"/>
              <a:t>Målgruppe for </a:t>
            </a:r>
            <a:r>
              <a:rPr lang="da-DK" dirty="0" err="1"/>
              <a:t>TeleKOL</a:t>
            </a:r>
            <a:endParaRPr lang="da-DK" dirty="0"/>
          </a:p>
        </p:txBody>
      </p:sp>
      <p:sp>
        <p:nvSpPr>
          <p:cNvPr id="3" name="Pladsholder til indhold 2">
            <a:extLst>
              <a:ext uri="{FF2B5EF4-FFF2-40B4-BE49-F238E27FC236}">
                <a16:creationId xmlns:a16="http://schemas.microsoft.com/office/drawing/2014/main" id="{1CF81B73-4E02-3B46-8327-D441AE5B58D2}"/>
              </a:ext>
            </a:extLst>
          </p:cNvPr>
          <p:cNvSpPr>
            <a:spLocks noGrp="1"/>
          </p:cNvSpPr>
          <p:nvPr>
            <p:ph idx="1"/>
          </p:nvPr>
        </p:nvSpPr>
        <p:spPr/>
        <p:txBody>
          <a:bodyPr/>
          <a:lstStyle/>
          <a:p>
            <a:pPr marL="0" indent="0">
              <a:buNone/>
            </a:pPr>
            <a:r>
              <a:rPr lang="da-DK" dirty="0"/>
              <a:t>Målgruppen for TeleKOL-tilbuddet er borgere/patienter med svær </a:t>
            </a:r>
            <a:r>
              <a:rPr lang="da-DK" dirty="0" smtClean="0"/>
              <a:t>KOL, primært </a:t>
            </a:r>
            <a:r>
              <a:rPr lang="da-DK" dirty="0"/>
              <a:t>GOLD </a:t>
            </a:r>
            <a:r>
              <a:rPr lang="da-DK" dirty="0" smtClean="0"/>
              <a:t>D, </a:t>
            </a:r>
            <a:r>
              <a:rPr lang="da-DK" dirty="0"/>
              <a:t>eller hvor det efter en lægefaglig vurdering findes relevant, fx ved </a:t>
            </a:r>
            <a:r>
              <a:rPr lang="da-DK" dirty="0" smtClean="0"/>
              <a:t>angstproblematikker.</a:t>
            </a:r>
            <a:endParaRPr lang="da-DK" dirty="0"/>
          </a:p>
          <a:p>
            <a:pPr marL="0" indent="0">
              <a:buNone/>
            </a:pPr>
            <a:endParaRPr lang="da-DK" dirty="0"/>
          </a:p>
        </p:txBody>
      </p:sp>
      <p:pic>
        <p:nvPicPr>
          <p:cNvPr id="4" name="Billede 3"/>
          <p:cNvPicPr>
            <a:picLocks noChangeAspect="1"/>
          </p:cNvPicPr>
          <p:nvPr/>
        </p:nvPicPr>
        <p:blipFill>
          <a:blip r:embed="rId3"/>
          <a:stretch>
            <a:fillRect/>
          </a:stretch>
        </p:blipFill>
        <p:spPr>
          <a:xfrm>
            <a:off x="6741042" y="2105188"/>
            <a:ext cx="4410116" cy="3647833"/>
          </a:xfrm>
          <a:prstGeom prst="rect">
            <a:avLst/>
          </a:prstGeom>
        </p:spPr>
      </p:pic>
    </p:spTree>
    <p:extLst>
      <p:ext uri="{BB962C8B-B14F-4D97-AF65-F5344CB8AC3E}">
        <p14:creationId xmlns:p14="http://schemas.microsoft.com/office/powerpoint/2010/main" val="1347115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1378B40-F575-934D-9428-D689588AD038}"/>
              </a:ext>
            </a:extLst>
          </p:cNvPr>
          <p:cNvSpPr>
            <a:spLocks noGrp="1"/>
          </p:cNvSpPr>
          <p:nvPr>
            <p:ph type="title"/>
          </p:nvPr>
        </p:nvSpPr>
        <p:spPr/>
        <p:txBody>
          <a:bodyPr/>
          <a:lstStyle/>
          <a:p>
            <a:r>
              <a:rPr lang="da-DK" dirty="0"/>
              <a:t>Hvad tilbydes borgeren med </a:t>
            </a:r>
            <a:r>
              <a:rPr lang="da-DK" dirty="0" err="1"/>
              <a:t>TeleKOL</a:t>
            </a:r>
            <a:r>
              <a:rPr lang="da-DK" dirty="0"/>
              <a:t>?</a:t>
            </a:r>
          </a:p>
        </p:txBody>
      </p:sp>
      <p:sp>
        <p:nvSpPr>
          <p:cNvPr id="4" name="Pladsholder til indhold 3">
            <a:extLst>
              <a:ext uri="{FF2B5EF4-FFF2-40B4-BE49-F238E27FC236}">
                <a16:creationId xmlns:a16="http://schemas.microsoft.com/office/drawing/2014/main" id="{B05D02F1-5580-9C4E-9F59-B3A469200757}"/>
              </a:ext>
            </a:extLst>
          </p:cNvPr>
          <p:cNvSpPr>
            <a:spLocks noGrp="1"/>
          </p:cNvSpPr>
          <p:nvPr>
            <p:ph sz="half" idx="1"/>
          </p:nvPr>
        </p:nvSpPr>
        <p:spPr/>
        <p:txBody>
          <a:bodyPr/>
          <a:lstStyle/>
          <a:p>
            <a:pPr marL="0" indent="0">
              <a:buNone/>
            </a:pPr>
            <a:r>
              <a:rPr lang="da-DK" dirty="0"/>
              <a:t>Hvis en borger takker ja til TeleKOL, modtager de en tablet samt måleudstyr i hjemmet, som de læres op i brugen af.</a:t>
            </a:r>
          </a:p>
          <a:p>
            <a:pPr marL="0" indent="0">
              <a:buNone/>
            </a:pPr>
            <a:r>
              <a:rPr lang="da-DK" dirty="0"/>
              <a:t>Borgeren skal så foretage sine egne målinger og løbende sende dem ind til den </a:t>
            </a:r>
            <a:r>
              <a:rPr lang="da-DK" dirty="0" smtClean="0"/>
              <a:t>monitorerings-ansvarlige sygeplejerske, </a:t>
            </a:r>
            <a:r>
              <a:rPr lang="da-DK" dirty="0"/>
              <a:t>som vil holde øje med </a:t>
            </a:r>
            <a:r>
              <a:rPr lang="da-DK" dirty="0" smtClean="0"/>
              <a:t>målingerne </a:t>
            </a:r>
            <a:r>
              <a:rPr lang="da-DK" dirty="0"/>
              <a:t>på ugentlige fastsatte tidspunkter. På den måde følges udviklingen af sygdommen på tæt hold. </a:t>
            </a:r>
          </a:p>
        </p:txBody>
      </p:sp>
      <p:sp>
        <p:nvSpPr>
          <p:cNvPr id="8" name="Pladsholder til indhold 7">
            <a:extLst>
              <a:ext uri="{FF2B5EF4-FFF2-40B4-BE49-F238E27FC236}">
                <a16:creationId xmlns:a16="http://schemas.microsoft.com/office/drawing/2014/main" id="{0FB754D8-8FAB-804A-A1CF-4BAC2613B919}"/>
              </a:ext>
            </a:extLst>
          </p:cNvPr>
          <p:cNvSpPr>
            <a:spLocks noGrp="1"/>
          </p:cNvSpPr>
          <p:nvPr>
            <p:ph sz="half" idx="2"/>
          </p:nvPr>
        </p:nvSpPr>
        <p:spPr/>
        <p:txBody>
          <a:bodyPr/>
          <a:lstStyle/>
          <a:p>
            <a:pPr marL="0" indent="0">
              <a:buNone/>
            </a:pPr>
            <a:r>
              <a:rPr lang="da-DK" dirty="0" smtClean="0"/>
              <a:t>Den </a:t>
            </a:r>
            <a:r>
              <a:rPr lang="da-DK" dirty="0"/>
              <a:t>monitoreringsansvarlige kan være ansat som </a:t>
            </a:r>
            <a:r>
              <a:rPr lang="da-DK" dirty="0" smtClean="0"/>
              <a:t>sygeplejerske </a:t>
            </a:r>
            <a:r>
              <a:rPr lang="da-DK" dirty="0"/>
              <a:t>på </a:t>
            </a:r>
            <a:r>
              <a:rPr lang="da-DK" dirty="0" smtClean="0"/>
              <a:t>hospitalet </a:t>
            </a:r>
            <a:r>
              <a:rPr lang="da-DK" dirty="0"/>
              <a:t>eller i kommunen, afhængigt af hvor borgeren er tilknyttet.</a:t>
            </a:r>
          </a:p>
          <a:p>
            <a:pPr marL="0" indent="0">
              <a:buNone/>
            </a:pPr>
            <a:r>
              <a:rPr lang="da-DK" dirty="0" smtClean="0"/>
              <a:t>Det </a:t>
            </a:r>
            <a:r>
              <a:rPr lang="da-DK" dirty="0"/>
              <a:t>telemedicinske udstyr giver også mulighed for </a:t>
            </a:r>
            <a:r>
              <a:rPr lang="da-DK" dirty="0" smtClean="0"/>
              <a:t>videomøder og kommunikation via telefon/besked.</a:t>
            </a:r>
            <a:endParaRPr lang="da-DK" dirty="0"/>
          </a:p>
        </p:txBody>
      </p:sp>
    </p:spTree>
    <p:extLst>
      <p:ext uri="{BB962C8B-B14F-4D97-AF65-F5344CB8AC3E}">
        <p14:creationId xmlns:p14="http://schemas.microsoft.com/office/powerpoint/2010/main" val="645121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76F7602-1CF1-224C-8170-F98B55AC5D90}"/>
              </a:ext>
            </a:extLst>
          </p:cNvPr>
          <p:cNvSpPr/>
          <p:nvPr/>
        </p:nvSpPr>
        <p:spPr>
          <a:xfrm>
            <a:off x="8040216" y="2206800"/>
            <a:ext cx="4151784" cy="41384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ktangel 15">
            <a:extLst>
              <a:ext uri="{FF2B5EF4-FFF2-40B4-BE49-F238E27FC236}">
                <a16:creationId xmlns:a16="http://schemas.microsoft.com/office/drawing/2014/main" id="{06AD8044-1D09-904A-8A1F-5601C67B7A81}"/>
              </a:ext>
            </a:extLst>
          </p:cNvPr>
          <p:cNvSpPr/>
          <p:nvPr/>
        </p:nvSpPr>
        <p:spPr>
          <a:xfrm>
            <a:off x="0" y="2206800"/>
            <a:ext cx="8040688" cy="41384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02A42F8E-B12B-0F43-9E55-ED17B9DBD23D}"/>
              </a:ext>
            </a:extLst>
          </p:cNvPr>
          <p:cNvSpPr>
            <a:spLocks noGrp="1"/>
          </p:cNvSpPr>
          <p:nvPr>
            <p:ph type="title"/>
          </p:nvPr>
        </p:nvSpPr>
        <p:spPr/>
        <p:txBody>
          <a:bodyPr/>
          <a:lstStyle/>
          <a:p>
            <a:r>
              <a:rPr lang="da-DK" dirty="0"/>
              <a:t>Inklusion- og eksklusionskriterier</a:t>
            </a:r>
          </a:p>
        </p:txBody>
      </p:sp>
      <p:sp>
        <p:nvSpPr>
          <p:cNvPr id="3" name="Pladsholder til indhold 2">
            <a:extLst>
              <a:ext uri="{FF2B5EF4-FFF2-40B4-BE49-F238E27FC236}">
                <a16:creationId xmlns:a16="http://schemas.microsoft.com/office/drawing/2014/main" id="{D8247982-F759-CE4C-BDE7-BFDC24C608BE}"/>
              </a:ext>
            </a:extLst>
          </p:cNvPr>
          <p:cNvSpPr>
            <a:spLocks noGrp="1"/>
          </p:cNvSpPr>
          <p:nvPr>
            <p:ph sz="half" idx="1"/>
          </p:nvPr>
        </p:nvSpPr>
        <p:spPr>
          <a:xfrm>
            <a:off x="838200" y="2524768"/>
            <a:ext cx="3296478" cy="3443288"/>
          </a:xfrm>
        </p:spPr>
        <p:txBody>
          <a:bodyPr/>
          <a:lstStyle/>
          <a:p>
            <a:pPr marL="0" indent="0">
              <a:spcAft>
                <a:spcPts val="1000"/>
              </a:spcAft>
              <a:buNone/>
            </a:pPr>
            <a:r>
              <a:rPr lang="da-DK" b="1" dirty="0">
                <a:solidFill>
                  <a:schemeClr val="bg1"/>
                </a:solidFill>
              </a:rPr>
              <a:t>Inklusionskriterier</a:t>
            </a:r>
          </a:p>
          <a:p>
            <a:pPr lvl="0">
              <a:spcAft>
                <a:spcPts val="1000"/>
              </a:spcAft>
            </a:pPr>
            <a:r>
              <a:rPr lang="da-DK" sz="1400" dirty="0">
                <a:solidFill>
                  <a:schemeClr val="bg1"/>
                </a:solidFill>
              </a:rPr>
              <a:t>Diagnosen KOL er stillet ved </a:t>
            </a:r>
            <a:r>
              <a:rPr lang="da-DK" sz="1400" dirty="0" err="1">
                <a:solidFill>
                  <a:schemeClr val="bg1"/>
                </a:solidFill>
              </a:rPr>
              <a:t>spirometri</a:t>
            </a:r>
            <a:r>
              <a:rPr lang="da-DK" sz="1400" dirty="0">
                <a:solidFill>
                  <a:schemeClr val="bg1"/>
                </a:solidFill>
              </a:rPr>
              <a:t> mv.</a:t>
            </a:r>
          </a:p>
          <a:p>
            <a:pPr lvl="0">
              <a:spcAft>
                <a:spcPts val="1000"/>
              </a:spcAft>
            </a:pPr>
            <a:r>
              <a:rPr lang="da-DK" sz="1400" dirty="0">
                <a:solidFill>
                  <a:schemeClr val="bg1"/>
                </a:solidFill>
              </a:rPr>
              <a:t>Borgeren har mange symptomer, to eller flere </a:t>
            </a:r>
            <a:r>
              <a:rPr lang="da-DK" sz="1400" dirty="0" err="1">
                <a:solidFill>
                  <a:schemeClr val="bg1"/>
                </a:solidFill>
              </a:rPr>
              <a:t>eksacerbationer</a:t>
            </a:r>
            <a:r>
              <a:rPr lang="da-DK" sz="1400" dirty="0">
                <a:solidFill>
                  <a:schemeClr val="bg1"/>
                </a:solidFill>
              </a:rPr>
              <a:t> eller indlæggelse for KOL det sidste år eller FEV1 &lt;50 pct. af forventet), og/eller borgeren kan være i iltbehandling. </a:t>
            </a:r>
          </a:p>
          <a:p>
            <a:pPr lvl="0">
              <a:spcAft>
                <a:spcPts val="1000"/>
              </a:spcAft>
            </a:pPr>
            <a:r>
              <a:rPr lang="da-DK" sz="1400" dirty="0">
                <a:solidFill>
                  <a:schemeClr val="bg1"/>
                </a:solidFill>
              </a:rPr>
              <a:t>Borgeren er i behandling eller motiveret for behandling.</a:t>
            </a:r>
          </a:p>
          <a:p>
            <a:pPr lvl="0">
              <a:spcAft>
                <a:spcPts val="1000"/>
              </a:spcAft>
            </a:pPr>
            <a:r>
              <a:rPr lang="da-DK" sz="1400" dirty="0">
                <a:solidFill>
                  <a:schemeClr val="bg1"/>
                </a:solidFill>
              </a:rPr>
              <a:t>Borgeren har fast bopæl og praktiserende læge i Region Syddanmark (dette kan dog fraviges lokalt efter aftale).</a:t>
            </a:r>
          </a:p>
        </p:txBody>
      </p:sp>
      <p:sp>
        <p:nvSpPr>
          <p:cNvPr id="10" name="Pladsholder til indhold 9">
            <a:extLst>
              <a:ext uri="{FF2B5EF4-FFF2-40B4-BE49-F238E27FC236}">
                <a16:creationId xmlns:a16="http://schemas.microsoft.com/office/drawing/2014/main" id="{3913BB30-AA14-0F46-9F26-3482C7AF09F1}"/>
              </a:ext>
            </a:extLst>
          </p:cNvPr>
          <p:cNvSpPr>
            <a:spLocks noGrp="1"/>
          </p:cNvSpPr>
          <p:nvPr>
            <p:ph sz="half" idx="2"/>
          </p:nvPr>
        </p:nvSpPr>
        <p:spPr>
          <a:xfrm>
            <a:off x="8352000" y="2524768"/>
            <a:ext cx="3000213" cy="3443288"/>
          </a:xfrm>
        </p:spPr>
        <p:txBody>
          <a:bodyPr/>
          <a:lstStyle/>
          <a:p>
            <a:pPr marL="0" indent="0">
              <a:spcAft>
                <a:spcPts val="1000"/>
              </a:spcAft>
              <a:buNone/>
            </a:pPr>
            <a:r>
              <a:rPr lang="da-DK" b="1" dirty="0">
                <a:solidFill>
                  <a:schemeClr val="bg1"/>
                </a:solidFill>
              </a:rPr>
              <a:t>Eksklusionskriterier</a:t>
            </a:r>
          </a:p>
          <a:p>
            <a:pPr lvl="0">
              <a:spcAft>
                <a:spcPts val="1000"/>
              </a:spcAft>
            </a:pPr>
            <a:r>
              <a:rPr lang="da-DK" sz="1400" dirty="0">
                <a:solidFill>
                  <a:schemeClr val="bg1"/>
                </a:solidFill>
              </a:rPr>
              <a:t>Multisygdom, hvor KOL ikke er den dominerende sygdom.</a:t>
            </a:r>
          </a:p>
          <a:p>
            <a:pPr lvl="0">
              <a:spcAft>
                <a:spcPts val="1000"/>
              </a:spcAft>
            </a:pPr>
            <a:r>
              <a:rPr lang="da-DK" sz="1400" dirty="0">
                <a:solidFill>
                  <a:schemeClr val="bg1"/>
                </a:solidFill>
              </a:rPr>
              <a:t>Borgere, der ikke kan anvende det telemedicinske udstyr.</a:t>
            </a:r>
          </a:p>
        </p:txBody>
      </p:sp>
      <p:sp>
        <p:nvSpPr>
          <p:cNvPr id="15" name="Pladsholder til indhold 2">
            <a:extLst>
              <a:ext uri="{FF2B5EF4-FFF2-40B4-BE49-F238E27FC236}">
                <a16:creationId xmlns:a16="http://schemas.microsoft.com/office/drawing/2014/main" id="{4387F6EC-1B85-EE41-B8FD-251DBDB37A47}"/>
              </a:ext>
            </a:extLst>
          </p:cNvPr>
          <p:cNvSpPr txBox="1">
            <a:spLocks/>
          </p:cNvSpPr>
          <p:nvPr/>
        </p:nvSpPr>
        <p:spPr>
          <a:xfrm>
            <a:off x="4439816" y="2871144"/>
            <a:ext cx="3296478" cy="3443288"/>
          </a:xfrm>
          <a:prstGeom prst="rect">
            <a:avLst/>
          </a:prstGeom>
        </p:spPr>
        <p:txBody>
          <a:bodyPr vert="horz" lIns="0" tIns="0" rIns="0" bIns="0" rtlCol="0" anchor="t" anchorCtr="0">
            <a:noAutofit/>
          </a:bodyPr>
          <a:lstStyle>
            <a:lvl1pPr marL="228600" indent="-228600" algn="l" defTabSz="914400" rtl="0" eaLnBrk="1" latinLnBrk="0" hangingPunct="1">
              <a:lnSpc>
                <a:spcPct val="100000"/>
              </a:lnSpc>
              <a:spcBef>
                <a:spcPts val="0"/>
              </a:spcBef>
              <a:spcAft>
                <a:spcPts val="1400"/>
              </a:spcAft>
              <a:buFont typeface="Arial" panose="020B0604020202020204" pitchFamily="34" charset="0"/>
              <a:buChar char="•"/>
              <a:defRPr sz="1800" kern="1200">
                <a:solidFill>
                  <a:schemeClr val="accent1"/>
                </a:solidFill>
                <a:latin typeface="+mn-lt"/>
                <a:ea typeface="+mn-ea"/>
                <a:cs typeface="+mn-cs"/>
              </a:defRPr>
            </a:lvl1pPr>
            <a:lvl2pPr marL="447675" indent="-220663"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accent1"/>
                </a:solidFill>
                <a:latin typeface="+mn-lt"/>
                <a:ea typeface="+mn-ea"/>
                <a:cs typeface="+mn-cs"/>
              </a:defRPr>
            </a:lvl2pPr>
            <a:lvl3pPr marL="666750" indent="-219075" algn="l" defTabSz="914400" rtl="0" eaLnBrk="1" latinLnBrk="0" hangingPunct="1">
              <a:lnSpc>
                <a:spcPct val="100000"/>
              </a:lnSpc>
              <a:spcBef>
                <a:spcPts val="0"/>
              </a:spcBef>
              <a:spcAft>
                <a:spcPts val="1000"/>
              </a:spcAft>
              <a:buFont typeface="Arial" panose="020B0604020202020204" pitchFamily="34" charset="0"/>
              <a:buChar char="•"/>
              <a:tabLst/>
              <a:defRPr sz="14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da-DK" sz="1400" dirty="0">
                <a:solidFill>
                  <a:schemeClr val="bg1"/>
                </a:solidFill>
              </a:rPr>
              <a:t>Borgeren er interesseret i at deltage </a:t>
            </a:r>
            <a:br>
              <a:rPr lang="da-DK" sz="1400" dirty="0">
                <a:solidFill>
                  <a:schemeClr val="bg1"/>
                </a:solidFill>
              </a:rPr>
            </a:br>
            <a:r>
              <a:rPr lang="da-DK" sz="1400" dirty="0">
                <a:solidFill>
                  <a:schemeClr val="bg1"/>
                </a:solidFill>
              </a:rPr>
              <a:t>– i forhold til det tekniske set-up og det sundhedsfaglige indhold og forventes på sigt at kunne forstå og handle på egne, målte værdier.</a:t>
            </a:r>
          </a:p>
          <a:p>
            <a:pPr>
              <a:spcAft>
                <a:spcPts val="1000"/>
              </a:spcAft>
            </a:pPr>
            <a:r>
              <a:rPr lang="da-DK" sz="1400" dirty="0">
                <a:solidFill>
                  <a:schemeClr val="bg1"/>
                </a:solidFill>
              </a:rPr>
              <a:t>Borgere med palliative behov vil også kunne inkluderes.</a:t>
            </a:r>
          </a:p>
          <a:p>
            <a:pPr>
              <a:spcAft>
                <a:spcPts val="1000"/>
              </a:spcAft>
            </a:pPr>
            <a:r>
              <a:rPr lang="da-DK" sz="1400" dirty="0">
                <a:solidFill>
                  <a:schemeClr val="bg1"/>
                </a:solidFill>
              </a:rPr>
              <a:t>Derudover er det muligt at inkludere patienter med KOL, som ikke opfylder inklusionskriterierne, men som ud fra en klinisk vurdering skønnes at kunne have effekt af tilbuddet.</a:t>
            </a:r>
          </a:p>
          <a:p>
            <a:pPr>
              <a:spcAft>
                <a:spcPts val="1000"/>
              </a:spcAft>
            </a:pPr>
            <a:endParaRPr lang="da-DK" sz="1400" dirty="0">
              <a:solidFill>
                <a:schemeClr val="bg1"/>
              </a:solidFill>
            </a:endParaRPr>
          </a:p>
        </p:txBody>
      </p:sp>
    </p:spTree>
    <p:extLst>
      <p:ext uri="{BB962C8B-B14F-4D97-AF65-F5344CB8AC3E}">
        <p14:creationId xmlns:p14="http://schemas.microsoft.com/office/powerpoint/2010/main" val="152963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BBD37BE-B9D4-B645-83EB-FFF83ECB0E7B}"/>
              </a:ext>
            </a:extLst>
          </p:cNvPr>
          <p:cNvSpPr>
            <a:spLocks noGrp="1"/>
          </p:cNvSpPr>
          <p:nvPr>
            <p:ph type="title"/>
          </p:nvPr>
        </p:nvSpPr>
        <p:spPr/>
        <p:txBody>
          <a:bodyPr/>
          <a:lstStyle/>
          <a:p>
            <a:r>
              <a:rPr lang="da-DK" dirty="0"/>
              <a:t>Hvilke målinger skal borgeren lave, </a:t>
            </a:r>
            <a:br>
              <a:rPr lang="da-DK" dirty="0"/>
            </a:br>
            <a:r>
              <a:rPr lang="da-DK" dirty="0"/>
              <a:t>og hvor ofte skal de sendes?</a:t>
            </a:r>
            <a:br>
              <a:rPr lang="da-DK" dirty="0"/>
            </a:br>
            <a:endParaRPr lang="da-DK" dirty="0"/>
          </a:p>
        </p:txBody>
      </p:sp>
      <p:sp>
        <p:nvSpPr>
          <p:cNvPr id="6" name="Pladsholder til indhold 5">
            <a:extLst>
              <a:ext uri="{FF2B5EF4-FFF2-40B4-BE49-F238E27FC236}">
                <a16:creationId xmlns:a16="http://schemas.microsoft.com/office/drawing/2014/main" id="{14F37D24-7EF9-4A4A-8076-E452E4274F3D}"/>
              </a:ext>
            </a:extLst>
          </p:cNvPr>
          <p:cNvSpPr>
            <a:spLocks noGrp="1"/>
          </p:cNvSpPr>
          <p:nvPr>
            <p:ph sz="half" idx="1"/>
          </p:nvPr>
        </p:nvSpPr>
        <p:spPr/>
        <p:txBody>
          <a:bodyPr/>
          <a:lstStyle/>
          <a:p>
            <a:r>
              <a:rPr lang="da-DK" dirty="0"/>
              <a:t>Opstartsfasen: Borger </a:t>
            </a:r>
            <a:r>
              <a:rPr lang="da-DK" dirty="0" smtClean="0"/>
              <a:t>måler </a:t>
            </a:r>
            <a:r>
              <a:rPr lang="da-DK" dirty="0"/>
              <a:t>dagligt i 14 dage (vægt, saturation, puls).</a:t>
            </a:r>
          </a:p>
          <a:p>
            <a:r>
              <a:rPr lang="da-DK" dirty="0"/>
              <a:t>Efterfølgende: Borger måler 2 gange ugentligt – gerne på fastsatte dage (vægt, saturation, puls).</a:t>
            </a:r>
          </a:p>
          <a:p>
            <a:r>
              <a:rPr lang="da-DK" dirty="0"/>
              <a:t>Sygdomsspecifikke spørgsmål besvares derudover løbende.</a:t>
            </a:r>
          </a:p>
          <a:p>
            <a:pPr marL="0" indent="0">
              <a:buNone/>
            </a:pPr>
            <a:endParaRPr lang="da-DK" dirty="0"/>
          </a:p>
        </p:txBody>
      </p:sp>
      <p:sp>
        <p:nvSpPr>
          <p:cNvPr id="10" name="Pladsholder til indhold 9">
            <a:extLst>
              <a:ext uri="{FF2B5EF4-FFF2-40B4-BE49-F238E27FC236}">
                <a16:creationId xmlns:a16="http://schemas.microsoft.com/office/drawing/2014/main" id="{4D1C613C-FA87-E142-8C83-64159F0DEECD}"/>
              </a:ext>
            </a:extLst>
          </p:cNvPr>
          <p:cNvSpPr>
            <a:spLocks noGrp="1"/>
          </p:cNvSpPr>
          <p:nvPr>
            <p:ph sz="half" idx="2"/>
          </p:nvPr>
        </p:nvSpPr>
        <p:spPr/>
        <p:txBody>
          <a:bodyPr/>
          <a:lstStyle/>
          <a:p>
            <a:r>
              <a:rPr lang="da-DK" dirty="0"/>
              <a:t>Rejse-sætte-sig test udføres løbende.</a:t>
            </a:r>
          </a:p>
          <a:p>
            <a:r>
              <a:rPr lang="da-DK" dirty="0"/>
              <a:t>Borger kan altid tage ekstra målinger, men </a:t>
            </a:r>
            <a:r>
              <a:rPr lang="da-DK" dirty="0" smtClean="0"/>
              <a:t>sygeplejersken </a:t>
            </a:r>
            <a:r>
              <a:rPr lang="da-DK" dirty="0"/>
              <a:t>ser dem først på aftalte tider.</a:t>
            </a:r>
          </a:p>
          <a:p>
            <a:r>
              <a:rPr lang="da-DK" dirty="0"/>
              <a:t>Ved akut opstået sygdom skal borgeren bruge de almindelige kommunikationskanaler dvs. egen læge, vagtlæge eller 112.</a:t>
            </a:r>
          </a:p>
          <a:p>
            <a:endParaRPr lang="da-DK" dirty="0"/>
          </a:p>
        </p:txBody>
      </p:sp>
    </p:spTree>
    <p:extLst>
      <p:ext uri="{BB962C8B-B14F-4D97-AF65-F5344CB8AC3E}">
        <p14:creationId xmlns:p14="http://schemas.microsoft.com/office/powerpoint/2010/main" val="1596752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00328-068F-F846-B921-AE4181C88A1F}"/>
              </a:ext>
            </a:extLst>
          </p:cNvPr>
          <p:cNvSpPr>
            <a:spLocks noGrp="1"/>
          </p:cNvSpPr>
          <p:nvPr>
            <p:ph type="title"/>
          </p:nvPr>
        </p:nvSpPr>
        <p:spPr/>
        <p:txBody>
          <a:bodyPr/>
          <a:lstStyle/>
          <a:p>
            <a:r>
              <a:rPr lang="da-DK" dirty="0"/>
              <a:t>Hvorfor er det et </a:t>
            </a:r>
            <a:r>
              <a:rPr lang="da-DK" dirty="0" smtClean="0"/>
              <a:t>relevant </a:t>
            </a:r>
            <a:r>
              <a:rPr lang="da-DK" dirty="0"/>
              <a:t>tilbud?</a:t>
            </a:r>
          </a:p>
        </p:txBody>
      </p:sp>
      <p:sp>
        <p:nvSpPr>
          <p:cNvPr id="3" name="Pladsholder til indhold 2">
            <a:extLst>
              <a:ext uri="{FF2B5EF4-FFF2-40B4-BE49-F238E27FC236}">
                <a16:creationId xmlns:a16="http://schemas.microsoft.com/office/drawing/2014/main" id="{11581065-6628-3E42-8A56-9CFAD1C47F0A}"/>
              </a:ext>
            </a:extLst>
          </p:cNvPr>
          <p:cNvSpPr>
            <a:spLocks noGrp="1"/>
          </p:cNvSpPr>
          <p:nvPr>
            <p:ph sz="half" idx="1"/>
          </p:nvPr>
        </p:nvSpPr>
        <p:spPr/>
        <p:txBody>
          <a:bodyPr/>
          <a:lstStyle/>
          <a:p>
            <a:r>
              <a:rPr lang="da-DK" dirty="0"/>
              <a:t>Borgeren får undervisning og redskaber til bedre at kunne håndtere sin sygdom og vil dermed kunne indgå i en mere kvalificeret dialog om sit helbred, samt opnå større egenmestring.</a:t>
            </a:r>
          </a:p>
          <a:p>
            <a:r>
              <a:rPr lang="da-DK" dirty="0"/>
              <a:t>Borgeren vil i mange tilfælde kunne blive hjemme, men samtidig have en tæt kontakt til sundhedsvæsenet, hvilket kan give dem og deres pårørende en øget tryghed i en hverdag med KOL. </a:t>
            </a:r>
          </a:p>
          <a:p>
            <a:endParaRPr lang="da-DK" dirty="0"/>
          </a:p>
          <a:p>
            <a:endParaRPr lang="da-DK" dirty="0"/>
          </a:p>
        </p:txBody>
      </p:sp>
      <p:sp>
        <p:nvSpPr>
          <p:cNvPr id="7" name="Pladsholder til indhold 6">
            <a:extLst>
              <a:ext uri="{FF2B5EF4-FFF2-40B4-BE49-F238E27FC236}">
                <a16:creationId xmlns:a16="http://schemas.microsoft.com/office/drawing/2014/main" id="{9A542FE7-4C83-BB4F-B1FE-780966D4272A}"/>
              </a:ext>
            </a:extLst>
          </p:cNvPr>
          <p:cNvSpPr>
            <a:spLocks noGrp="1"/>
          </p:cNvSpPr>
          <p:nvPr>
            <p:ph sz="half" idx="2"/>
          </p:nvPr>
        </p:nvSpPr>
        <p:spPr/>
        <p:txBody>
          <a:bodyPr/>
          <a:lstStyle/>
          <a:p>
            <a:r>
              <a:rPr lang="da-DK" dirty="0"/>
              <a:t>Sygeplejersken, der er monitoreringsansvarlig, får et bedre overblik over sygdomsudviklingen hos den enkelte og vil i højere grad kunne differentiere i indsatsen og bruge tid på dem, der har de største behov.</a:t>
            </a:r>
          </a:p>
          <a:p>
            <a:r>
              <a:rPr lang="da-DK" dirty="0"/>
              <a:t>Den fortløbende data vil også kunne bruges til at give et bedre grundlag for behandling.</a:t>
            </a:r>
          </a:p>
        </p:txBody>
      </p:sp>
    </p:spTree>
    <p:extLst>
      <p:ext uri="{BB962C8B-B14F-4D97-AF65-F5344CB8AC3E}">
        <p14:creationId xmlns:p14="http://schemas.microsoft.com/office/powerpoint/2010/main" val="81601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TeleKOL 1">
      <a:dk1>
        <a:srgbClr val="000000"/>
      </a:dk1>
      <a:lt1>
        <a:srgbClr val="FFFFFF"/>
      </a:lt1>
      <a:dk2>
        <a:srgbClr val="00616A"/>
      </a:dk2>
      <a:lt2>
        <a:srgbClr val="E6EFF2"/>
      </a:lt2>
      <a:accent1>
        <a:srgbClr val="00617D"/>
      </a:accent1>
      <a:accent2>
        <a:srgbClr val="E5EEF2"/>
      </a:accent2>
      <a:accent3>
        <a:srgbClr val="85A29E"/>
      </a:accent3>
      <a:accent4>
        <a:srgbClr val="009BB5"/>
      </a:accent4>
      <a:accent5>
        <a:srgbClr val="102F35"/>
      </a:accent5>
      <a:accent6>
        <a:srgbClr val="865C33"/>
      </a:accent6>
      <a:hlink>
        <a:srgbClr val="00617D"/>
      </a:hlink>
      <a:folHlink>
        <a:srgbClr val="009B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leKOL_Skabelon_003" id="{C18EB1A5-E1A4-294E-BBBF-8B08E1492E87}" vid="{91A0051D-257B-1F41-87FC-AAB05B47CE8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67011509C0C68418A0ADBE16A0026B5" ma:contentTypeVersion="2" ma:contentTypeDescription="Opret et nyt dokument." ma:contentTypeScope="" ma:versionID="5dcf0f8342e58511e0ae16c82a84a398">
  <xsd:schema xmlns:xsd="http://www.w3.org/2001/XMLSchema" xmlns:xs="http://www.w3.org/2001/XMLSchema" xmlns:p="http://schemas.microsoft.com/office/2006/metadata/properties" xmlns:ns2="050308ae-6dbc-4db0-a6c8-acba16fefad9" targetNamespace="http://schemas.microsoft.com/office/2006/metadata/properties" ma:root="true" ma:fieldsID="054d65bd428fc96d1dad9846d35f4119" ns2:_="">
    <xsd:import namespace="050308ae-6dbc-4db0-a6c8-acba16fefad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0308ae-6dbc-4db0-a6c8-acba16fefad9"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9F55D5-9810-44BF-8109-FFF35C141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0308ae-6dbc-4db0-a6c8-acba16fef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C42825-EF0D-43BF-9D7C-3F1B456B945D}">
  <ds:schemaRefs>
    <ds:schemaRef ds:uri="http://schemas.microsoft.com/sharepoint/v3/contenttype/forms"/>
  </ds:schemaRefs>
</ds:datastoreItem>
</file>

<file path=customXml/itemProps3.xml><?xml version="1.0" encoding="utf-8"?>
<ds:datastoreItem xmlns:ds="http://schemas.openxmlformats.org/officeDocument/2006/customXml" ds:itemID="{5701A0DA-A843-4E36-B5D9-55383D735C0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50308ae-6dbc-4db0-a6c8-acba16fefa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TeleKOL_Skabelon</Template>
  <TotalTime>1768</TotalTime>
  <Words>1011</Words>
  <Application>Microsoft Office PowerPoint</Application>
  <PresentationFormat>Widescreen</PresentationFormat>
  <Paragraphs>89</Paragraphs>
  <Slides>11</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Arial Black</vt:lpstr>
      <vt:lpstr>Calibri</vt:lpstr>
      <vt:lpstr>Office-tema</vt:lpstr>
      <vt:lpstr>TeleKOL</vt:lpstr>
      <vt:lpstr>TeleKOL – Det første telemedicinske projekt på nationalt plan </vt:lpstr>
      <vt:lpstr>Formålet med TeleKOL</vt:lpstr>
      <vt:lpstr>Fakta om KOL</vt:lpstr>
      <vt:lpstr>Målgruppe for TeleKOL</vt:lpstr>
      <vt:lpstr>Hvad tilbydes borgeren med TeleKOL?</vt:lpstr>
      <vt:lpstr>Inklusion- og eksklusionskriterier</vt:lpstr>
      <vt:lpstr>Hvilke målinger skal borgeren lave,  og hvor ofte skal de sendes? </vt:lpstr>
      <vt:lpstr>Hvorfor er det et relevant tilbud?</vt:lpstr>
      <vt:lpstr>Hvem gør hvad?</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Implementeringspakken</dc:title>
  <dc:creator>Michala Bøgetoft</dc:creator>
  <cp:lastModifiedBy>REGIONSYD\iky2su</cp:lastModifiedBy>
  <cp:revision>49</cp:revision>
  <dcterms:created xsi:type="dcterms:W3CDTF">2020-09-16T11:37:50Z</dcterms:created>
  <dcterms:modified xsi:type="dcterms:W3CDTF">2023-06-08T11:53:36Z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0x010100D67011509C0C68418A0ADBE16A0026B5</vt:lpwstr>
  </property>
</Properties>
</file>