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60" r:id="rId4"/>
    <p:sldId id="258" r:id="rId5"/>
    <p:sldId id="257" r:id="rId6"/>
    <p:sldId id="259" r:id="rId7"/>
    <p:sldId id="261" r:id="rId8"/>
    <p:sldId id="262" r:id="rId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yst layout 3 - Markering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630" autoAdjust="0"/>
  </p:normalViewPr>
  <p:slideViewPr>
    <p:cSldViewPr>
      <p:cViewPr varScale="1">
        <p:scale>
          <a:sx n="67" d="100"/>
          <a:sy n="67" d="100"/>
        </p:scale>
        <p:origin x="-125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605C71-DE70-47AB-853A-E31FCE6B3590}" type="datetimeFigureOut">
              <a:rPr lang="da-DK" smtClean="0"/>
              <a:t>19-09-2019</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9E7181-4590-4F45-8E8E-4472D5B6AA1E}" type="slidenum">
              <a:rPr lang="da-DK" smtClean="0"/>
              <a:t>‹nr.›</a:t>
            </a:fld>
            <a:endParaRPr lang="da-DK"/>
          </a:p>
        </p:txBody>
      </p:sp>
    </p:spTree>
    <p:extLst>
      <p:ext uri="{BB962C8B-B14F-4D97-AF65-F5344CB8AC3E}">
        <p14:creationId xmlns:p14="http://schemas.microsoft.com/office/powerpoint/2010/main" val="2617182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Ad</a:t>
            </a:r>
            <a:r>
              <a:rPr lang="da-DK" baseline="0" dirty="0" smtClean="0"/>
              <a:t> 1) Der har været stor bekymring vedr. de økonomiske konsekvenser, hvilket også er fremgået af høringssvar til forløbsprogrammet. Det er vanskeligt at lave en fast budgetberegning, da der, som altid, er mange ubekendte.. Hvor mange patienter er der lige nu (det kan man finde ud af), hvor mange takker ja til forløbet, når det placeres i kommunen? Hvad siger erfaringer fra </a:t>
            </a:r>
            <a:r>
              <a:rPr lang="da-DK" baseline="0" dirty="0" smtClean="0"/>
              <a:t>implementering </a:t>
            </a:r>
            <a:r>
              <a:rPr lang="da-DK" baseline="0" dirty="0" smtClean="0"/>
              <a:t>af tidligere forløbsprogrammer? Og fra Region Midtjylland? Hvor mange flere terapeuter skal kommunerne forvente at ansætte, for at kunne løfte opgaven? Skal der tilkøbes </a:t>
            </a:r>
            <a:r>
              <a:rPr lang="da-DK" baseline="0" dirty="0" err="1" smtClean="0"/>
              <a:t>sundhedsprofesionelle</a:t>
            </a:r>
            <a:r>
              <a:rPr lang="da-DK" baseline="0" dirty="0" smtClean="0"/>
              <a:t> udefra? (sexolog, diætist, sygeplejerske?) Hvor mange gange skal patienterne modtage undervisning? Har vi store nok lokaler, eller skal vi leje noget? Skal vi tilkøb udstyr? Osv. </a:t>
            </a:r>
          </a:p>
          <a:p>
            <a:r>
              <a:rPr lang="da-DK" baseline="0" dirty="0" smtClean="0"/>
              <a:t>Ad 2) erfaringer fra region Midtjylland er, at kommunerne i gennemsnit reducerer omkostninger pr. borger. Men det er, som gennemsnit altid er, et gennemsnit! Dvs. at det for nogen har været lidt dyrere, og for andre billigere. Men som sagt, afhænger det af mange faktorer.</a:t>
            </a:r>
            <a:endParaRPr lang="da-DK" dirty="0"/>
          </a:p>
        </p:txBody>
      </p:sp>
      <p:sp>
        <p:nvSpPr>
          <p:cNvPr id="4" name="Pladsholder til diasnummer 3"/>
          <p:cNvSpPr>
            <a:spLocks noGrp="1"/>
          </p:cNvSpPr>
          <p:nvPr>
            <p:ph type="sldNum" sz="quarter" idx="10"/>
          </p:nvPr>
        </p:nvSpPr>
        <p:spPr/>
        <p:txBody>
          <a:bodyPr/>
          <a:lstStyle/>
          <a:p>
            <a:fld id="{859E7181-4590-4F45-8E8E-4472D5B6AA1E}" type="slidenum">
              <a:rPr lang="da-DK" smtClean="0"/>
              <a:t>2</a:t>
            </a:fld>
            <a:endParaRPr lang="da-DK"/>
          </a:p>
        </p:txBody>
      </p:sp>
    </p:spTree>
    <p:extLst>
      <p:ext uri="{BB962C8B-B14F-4D97-AF65-F5344CB8AC3E}">
        <p14:creationId xmlns:p14="http://schemas.microsoft.com/office/powerpoint/2010/main" val="4122741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Med</a:t>
            </a:r>
            <a:r>
              <a:rPr lang="da-DK" baseline="0" dirty="0" smtClean="0"/>
              <a:t> dette forløbsprogram får kommunerne, som tidligere nævnt, et større ansvar for rehabiliterings- og forebyggelsesindsatsen for borgere med hjertesygdom.</a:t>
            </a:r>
          </a:p>
          <a:p>
            <a:r>
              <a:rPr lang="da-DK" baseline="0" dirty="0" smtClean="0"/>
              <a:t>I forhold til den fysiske genoptræning, som måske kommer til at fylde mest, ser det ud som på </a:t>
            </a:r>
            <a:r>
              <a:rPr lang="da-DK" baseline="0" dirty="0" err="1" smtClean="0"/>
              <a:t>slidet</a:t>
            </a:r>
            <a:r>
              <a:rPr lang="da-DK" baseline="0" dirty="0" smtClean="0"/>
              <a:t>. Dertil kommer den indsats, der allerede nu kører i kommunerne.</a:t>
            </a:r>
            <a:endParaRPr lang="da-DK" dirty="0"/>
          </a:p>
        </p:txBody>
      </p:sp>
      <p:sp>
        <p:nvSpPr>
          <p:cNvPr id="4" name="Pladsholder til diasnummer 3"/>
          <p:cNvSpPr>
            <a:spLocks noGrp="1"/>
          </p:cNvSpPr>
          <p:nvPr>
            <p:ph type="sldNum" sz="quarter" idx="10"/>
          </p:nvPr>
        </p:nvSpPr>
        <p:spPr/>
        <p:txBody>
          <a:bodyPr/>
          <a:lstStyle/>
          <a:p>
            <a:fld id="{859E7181-4590-4F45-8E8E-4472D5B6AA1E}" type="slidenum">
              <a:rPr lang="da-DK" smtClean="0"/>
              <a:t>4</a:t>
            </a:fld>
            <a:endParaRPr lang="da-DK"/>
          </a:p>
        </p:txBody>
      </p:sp>
    </p:spTree>
    <p:extLst>
      <p:ext uri="{BB962C8B-B14F-4D97-AF65-F5344CB8AC3E}">
        <p14:creationId xmlns:p14="http://schemas.microsoft.com/office/powerpoint/2010/main" val="2904928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t>Rehabiliterings- og forebyggelsestilbuddet skal, udover den fysiske genoptræning indeholde undervisning vedr. </a:t>
            </a:r>
            <a:r>
              <a:rPr lang="da-DK" baseline="0" dirty="0" err="1" smtClean="0"/>
              <a:t>sygdomsmestring</a:t>
            </a:r>
            <a:r>
              <a:rPr lang="da-DK" baseline="0" dirty="0" smtClean="0"/>
              <a:t>, psykosocial indsats, kost- og ernæringsvejledning, tema om seksualitet og sygdom og evt. rygestoptilbud. Det kan tilrettelægges på forskellige måder i kommunerne. </a:t>
            </a:r>
            <a:endParaRPr lang="da-DK" dirty="0"/>
          </a:p>
        </p:txBody>
      </p:sp>
      <p:sp>
        <p:nvSpPr>
          <p:cNvPr id="4" name="Pladsholder til diasnummer 3"/>
          <p:cNvSpPr>
            <a:spLocks noGrp="1"/>
          </p:cNvSpPr>
          <p:nvPr>
            <p:ph type="sldNum" sz="quarter" idx="10"/>
          </p:nvPr>
        </p:nvSpPr>
        <p:spPr/>
        <p:txBody>
          <a:bodyPr/>
          <a:lstStyle/>
          <a:p>
            <a:fld id="{859E7181-4590-4F45-8E8E-4472D5B6AA1E}" type="slidenum">
              <a:rPr lang="da-DK" smtClean="0"/>
              <a:t>5</a:t>
            </a:fld>
            <a:endParaRPr lang="da-DK"/>
          </a:p>
        </p:txBody>
      </p:sp>
    </p:spTree>
    <p:extLst>
      <p:ext uri="{BB962C8B-B14F-4D97-AF65-F5344CB8AC3E}">
        <p14:creationId xmlns:p14="http://schemas.microsoft.com/office/powerpoint/2010/main" val="2563144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Ad 1: Erfaringen fra Region Midt er, at flere takker ja</a:t>
            </a:r>
          </a:p>
          <a:p>
            <a:r>
              <a:rPr lang="da-DK" dirty="0" smtClean="0"/>
              <a:t>Ad 2: Bør</a:t>
            </a:r>
            <a:r>
              <a:rPr lang="da-DK" baseline="0" dirty="0" smtClean="0"/>
              <a:t> ensrettes ift. f.eks. diætist, sexolog, sygeplejerske</a:t>
            </a:r>
          </a:p>
          <a:p>
            <a:r>
              <a:rPr lang="da-DK" baseline="0" dirty="0" smtClean="0"/>
              <a:t>Ad 3:</a:t>
            </a:r>
            <a:endParaRPr lang="da-DK" dirty="0"/>
          </a:p>
        </p:txBody>
      </p:sp>
      <p:sp>
        <p:nvSpPr>
          <p:cNvPr id="4" name="Pladsholder til diasnummer 3"/>
          <p:cNvSpPr>
            <a:spLocks noGrp="1"/>
          </p:cNvSpPr>
          <p:nvPr>
            <p:ph type="sldNum" sz="quarter" idx="10"/>
          </p:nvPr>
        </p:nvSpPr>
        <p:spPr/>
        <p:txBody>
          <a:bodyPr/>
          <a:lstStyle/>
          <a:p>
            <a:fld id="{859E7181-4590-4F45-8E8E-4472D5B6AA1E}" type="slidenum">
              <a:rPr lang="da-DK" smtClean="0"/>
              <a:t>6</a:t>
            </a:fld>
            <a:endParaRPr lang="da-DK"/>
          </a:p>
        </p:txBody>
      </p:sp>
    </p:spTree>
    <p:extLst>
      <p:ext uri="{BB962C8B-B14F-4D97-AF65-F5344CB8AC3E}">
        <p14:creationId xmlns:p14="http://schemas.microsoft.com/office/powerpoint/2010/main" val="2022131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Merudgiften</a:t>
            </a:r>
            <a:r>
              <a:rPr lang="da-DK" baseline="0" dirty="0" smtClean="0"/>
              <a:t> er beregnet pr. borger i de 6 uger, borgeren fremadrettet skal modtage rehabiliterings- og forebyggelsestilbud i kommunen. I timeprisen for </a:t>
            </a:r>
            <a:r>
              <a:rPr lang="da-DK" baseline="0" dirty="0" err="1" smtClean="0"/>
              <a:t>sundhedsprofesionelle</a:t>
            </a:r>
            <a:r>
              <a:rPr lang="da-DK" baseline="0" dirty="0" smtClean="0"/>
              <a:t> er der taget højde for tidsforbrug inkl. dokumentationstid, forberedelse, evt. kørsel og ”en til en” tid. Tidsforbrug samt antal deltagere kan justeres.</a:t>
            </a:r>
          </a:p>
          <a:p>
            <a:r>
              <a:rPr lang="da-DK" baseline="0" dirty="0" smtClean="0"/>
              <a:t>Undervisningen er delt op i to, da der er taget forbehold for evt. tilkøb af diætist og sexolog.</a:t>
            </a:r>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smtClean="0"/>
              <a:t>Udgiften påvirkes af, hvor mange deltagere, der kan være på holdene. Det afhænger af flere faktorer, bl.a. det samlede antal henviste patienter, terapeuter, helt lavpraktisk – hvor store lokaler er der? Skal der tilkøbes redskaber? Osv. </a:t>
            </a:r>
            <a:r>
              <a:rPr lang="da-DK" dirty="0" smtClean="0"/>
              <a:t>Antal deltagere på holdene rykker ved udgifter pr. borger; </a:t>
            </a:r>
            <a:r>
              <a:rPr lang="da-DK" baseline="0" dirty="0" smtClean="0"/>
              <a:t>Jo flere, jo billigere.. Men med forbehold for, hvor mange, det er forsvarligt at have på holdene, hvor store lokalerne er, træningsredskaber nok til alle, </a:t>
            </a:r>
            <a:r>
              <a:rPr lang="da-DK" baseline="0" dirty="0" err="1" smtClean="0"/>
              <a:t>borgerflow</a:t>
            </a:r>
            <a:r>
              <a:rPr lang="da-DK" baseline="0" dirty="0" smtClean="0"/>
              <a:t> (2 eller 3 hold, der kører.)</a:t>
            </a:r>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endParaRPr lang="da-DK" baseline="0" dirty="0" smtClean="0"/>
          </a:p>
          <a:p>
            <a:r>
              <a:rPr lang="da-DK" baseline="0" dirty="0" smtClean="0"/>
              <a:t>Cykeltesten stilles der spørgsmålstegn ved i SLB området. Borgerne bliver testet på sygehusene – er det nødvendigt også at teste dem i kommunen? I så fald vil det nogle steder medføre en engangsudgift til indkøb af cykel.</a:t>
            </a:r>
            <a:endParaRPr lang="da-DK" dirty="0"/>
          </a:p>
        </p:txBody>
      </p:sp>
      <p:sp>
        <p:nvSpPr>
          <p:cNvPr id="4" name="Pladsholder til diasnummer 3"/>
          <p:cNvSpPr>
            <a:spLocks noGrp="1"/>
          </p:cNvSpPr>
          <p:nvPr>
            <p:ph type="sldNum" sz="quarter" idx="10"/>
          </p:nvPr>
        </p:nvSpPr>
        <p:spPr/>
        <p:txBody>
          <a:bodyPr/>
          <a:lstStyle/>
          <a:p>
            <a:fld id="{859E7181-4590-4F45-8E8E-4472D5B6AA1E}" type="slidenum">
              <a:rPr lang="da-DK" smtClean="0"/>
              <a:t>7</a:t>
            </a:fld>
            <a:endParaRPr lang="da-DK"/>
          </a:p>
        </p:txBody>
      </p:sp>
    </p:spTree>
    <p:extLst>
      <p:ext uri="{BB962C8B-B14F-4D97-AF65-F5344CB8AC3E}">
        <p14:creationId xmlns:p14="http://schemas.microsoft.com/office/powerpoint/2010/main" val="3833287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Eksemplet er fra Middelfart og er et estimat!</a:t>
            </a:r>
            <a:r>
              <a:rPr lang="da-DK" baseline="0" dirty="0" smtClean="0"/>
              <a:t> Tallene skal selvfølgelig følges nøje fremadrettet.</a:t>
            </a:r>
          </a:p>
          <a:p>
            <a:r>
              <a:rPr lang="da-DK" baseline="0" dirty="0" smtClean="0"/>
              <a:t>Ift. estimerer besparelse er tallene hentet i </a:t>
            </a:r>
            <a:r>
              <a:rPr lang="da-DK" baseline="0" dirty="0" err="1" smtClean="0"/>
              <a:t>eSundhed</a:t>
            </a:r>
            <a:r>
              <a:rPr lang="da-DK" baseline="0" dirty="0" smtClean="0"/>
              <a:t>/KØS, hvor der lavet et træk i forhold til udgifter til fuldfinansiering af genoptræning for borgere med diagnosekode DI20.0-DI25.9 + DI48-DI48.9 (de koder, vi fremadrettet forventer at modtage, dvs. koder vedr. </a:t>
            </a:r>
            <a:r>
              <a:rPr lang="da-DK" baseline="0" dirty="0" err="1" smtClean="0"/>
              <a:t>iskæmisk</a:t>
            </a:r>
            <a:r>
              <a:rPr lang="da-DK" baseline="0" dirty="0" smtClean="0"/>
              <a:t> hjertesygdom, hjerterytmeforstyrrelse, hjerteklapsygdom og hjertesvigt). Det tal, der fremkommer der, er ganget med 0,8, da vi, som tidligere nævnt, forventer at modtaget 80% af borgerne.</a:t>
            </a:r>
          </a:p>
          <a:p>
            <a:r>
              <a:rPr lang="da-DK" baseline="0" dirty="0" smtClean="0"/>
              <a:t>I forhold til patientskoler er der oplyst en takst på 2527 kr., som vi medfinansierer (medfinansieringen er afhængig af alder, jf. aldersdifferentieringsprocenterne). Der er lavet et estimat på, hvor mange borgere indenfor hver aldersgruppe, vi regner med at modtage fremadrettet. </a:t>
            </a:r>
          </a:p>
          <a:p>
            <a:r>
              <a:rPr lang="da-DK" baseline="0" dirty="0" smtClean="0"/>
              <a:t>I Middelfart har vi estimeret lidt højt, da vi ved, at antallet af borgere med hjertesygdomme forventes at stige.</a:t>
            </a:r>
          </a:p>
          <a:p>
            <a:r>
              <a:rPr lang="da-DK" baseline="0" dirty="0" smtClean="0"/>
              <a:t>Samlet set vil flytningen af Rehabiliterings- og forebyggelsestilbuddet på hjerteområdet medføre en samlet, forventet mindre besparelse, og udviklingen følges nøje fremadrettet.</a:t>
            </a:r>
            <a:endParaRPr lang="da-DK" dirty="0"/>
          </a:p>
        </p:txBody>
      </p:sp>
      <p:sp>
        <p:nvSpPr>
          <p:cNvPr id="4" name="Pladsholder til diasnummer 3"/>
          <p:cNvSpPr>
            <a:spLocks noGrp="1"/>
          </p:cNvSpPr>
          <p:nvPr>
            <p:ph type="sldNum" sz="quarter" idx="10"/>
          </p:nvPr>
        </p:nvSpPr>
        <p:spPr/>
        <p:txBody>
          <a:bodyPr/>
          <a:lstStyle/>
          <a:p>
            <a:fld id="{859E7181-4590-4F45-8E8E-4472D5B6AA1E}" type="slidenum">
              <a:rPr lang="da-DK" smtClean="0"/>
              <a:t>8</a:t>
            </a:fld>
            <a:endParaRPr lang="da-DK"/>
          </a:p>
        </p:txBody>
      </p:sp>
    </p:spTree>
    <p:extLst>
      <p:ext uri="{BB962C8B-B14F-4D97-AF65-F5344CB8AC3E}">
        <p14:creationId xmlns:p14="http://schemas.microsoft.com/office/powerpoint/2010/main" val="2605556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DB8712F4-4018-4827-BBDD-DE0F394AA2AE}" type="datetimeFigureOut">
              <a:rPr lang="da-DK" smtClean="0"/>
              <a:t>19-09-2019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DB793A7-A1E1-4E4D-BE1F-62F273D12661}" type="slidenum">
              <a:rPr lang="da-DK" smtClean="0"/>
              <a:t>‹nr.›</a:t>
            </a:fld>
            <a:endParaRPr lang="da-DK"/>
          </a:p>
        </p:txBody>
      </p:sp>
    </p:spTree>
    <p:extLst>
      <p:ext uri="{BB962C8B-B14F-4D97-AF65-F5344CB8AC3E}">
        <p14:creationId xmlns:p14="http://schemas.microsoft.com/office/powerpoint/2010/main" val="1661697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B8712F4-4018-4827-BBDD-DE0F394AA2AE}" type="datetimeFigureOut">
              <a:rPr lang="da-DK" smtClean="0"/>
              <a:t>19-09-2019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DB793A7-A1E1-4E4D-BE1F-62F273D12661}" type="slidenum">
              <a:rPr lang="da-DK" smtClean="0"/>
              <a:t>‹nr.›</a:t>
            </a:fld>
            <a:endParaRPr lang="da-DK"/>
          </a:p>
        </p:txBody>
      </p:sp>
    </p:spTree>
    <p:extLst>
      <p:ext uri="{BB962C8B-B14F-4D97-AF65-F5344CB8AC3E}">
        <p14:creationId xmlns:p14="http://schemas.microsoft.com/office/powerpoint/2010/main" val="1620086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B8712F4-4018-4827-BBDD-DE0F394AA2AE}" type="datetimeFigureOut">
              <a:rPr lang="da-DK" smtClean="0"/>
              <a:t>19-09-2019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DB793A7-A1E1-4E4D-BE1F-62F273D12661}" type="slidenum">
              <a:rPr lang="da-DK" smtClean="0"/>
              <a:t>‹nr.›</a:t>
            </a:fld>
            <a:endParaRPr lang="da-DK"/>
          </a:p>
        </p:txBody>
      </p:sp>
    </p:spTree>
    <p:extLst>
      <p:ext uri="{BB962C8B-B14F-4D97-AF65-F5344CB8AC3E}">
        <p14:creationId xmlns:p14="http://schemas.microsoft.com/office/powerpoint/2010/main" val="285487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B8712F4-4018-4827-BBDD-DE0F394AA2AE}" type="datetimeFigureOut">
              <a:rPr lang="da-DK" smtClean="0"/>
              <a:t>19-09-2019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DB793A7-A1E1-4E4D-BE1F-62F273D12661}" type="slidenum">
              <a:rPr lang="da-DK" smtClean="0"/>
              <a:t>‹nr.›</a:t>
            </a:fld>
            <a:endParaRPr lang="da-DK"/>
          </a:p>
        </p:txBody>
      </p:sp>
    </p:spTree>
    <p:extLst>
      <p:ext uri="{BB962C8B-B14F-4D97-AF65-F5344CB8AC3E}">
        <p14:creationId xmlns:p14="http://schemas.microsoft.com/office/powerpoint/2010/main" val="4000059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DB8712F4-4018-4827-BBDD-DE0F394AA2AE}" type="datetimeFigureOut">
              <a:rPr lang="da-DK" smtClean="0"/>
              <a:t>19-09-2019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DB793A7-A1E1-4E4D-BE1F-62F273D12661}" type="slidenum">
              <a:rPr lang="da-DK" smtClean="0"/>
              <a:t>‹nr.›</a:t>
            </a:fld>
            <a:endParaRPr lang="da-DK"/>
          </a:p>
        </p:txBody>
      </p:sp>
    </p:spTree>
    <p:extLst>
      <p:ext uri="{BB962C8B-B14F-4D97-AF65-F5344CB8AC3E}">
        <p14:creationId xmlns:p14="http://schemas.microsoft.com/office/powerpoint/2010/main" val="1060029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DB8712F4-4018-4827-BBDD-DE0F394AA2AE}" type="datetimeFigureOut">
              <a:rPr lang="da-DK" smtClean="0"/>
              <a:t>19-09-2019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3DB793A7-A1E1-4E4D-BE1F-62F273D12661}" type="slidenum">
              <a:rPr lang="da-DK" smtClean="0"/>
              <a:t>‹nr.›</a:t>
            </a:fld>
            <a:endParaRPr lang="da-DK"/>
          </a:p>
        </p:txBody>
      </p:sp>
    </p:spTree>
    <p:extLst>
      <p:ext uri="{BB962C8B-B14F-4D97-AF65-F5344CB8AC3E}">
        <p14:creationId xmlns:p14="http://schemas.microsoft.com/office/powerpoint/2010/main" val="235787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DB8712F4-4018-4827-BBDD-DE0F394AA2AE}" type="datetimeFigureOut">
              <a:rPr lang="da-DK" smtClean="0"/>
              <a:t>19-09-2019</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3DB793A7-A1E1-4E4D-BE1F-62F273D12661}" type="slidenum">
              <a:rPr lang="da-DK" smtClean="0"/>
              <a:t>‹nr.›</a:t>
            </a:fld>
            <a:endParaRPr lang="da-DK"/>
          </a:p>
        </p:txBody>
      </p:sp>
    </p:spTree>
    <p:extLst>
      <p:ext uri="{BB962C8B-B14F-4D97-AF65-F5344CB8AC3E}">
        <p14:creationId xmlns:p14="http://schemas.microsoft.com/office/powerpoint/2010/main" val="140127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DB8712F4-4018-4827-BBDD-DE0F394AA2AE}" type="datetimeFigureOut">
              <a:rPr lang="da-DK" smtClean="0"/>
              <a:t>19-09-2019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3DB793A7-A1E1-4E4D-BE1F-62F273D12661}" type="slidenum">
              <a:rPr lang="da-DK" smtClean="0"/>
              <a:t>‹nr.›</a:t>
            </a:fld>
            <a:endParaRPr lang="da-DK"/>
          </a:p>
        </p:txBody>
      </p:sp>
    </p:spTree>
    <p:extLst>
      <p:ext uri="{BB962C8B-B14F-4D97-AF65-F5344CB8AC3E}">
        <p14:creationId xmlns:p14="http://schemas.microsoft.com/office/powerpoint/2010/main" val="2425290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DB8712F4-4018-4827-BBDD-DE0F394AA2AE}" type="datetimeFigureOut">
              <a:rPr lang="da-DK" smtClean="0"/>
              <a:t>19-09-2019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3DB793A7-A1E1-4E4D-BE1F-62F273D12661}" type="slidenum">
              <a:rPr lang="da-DK" smtClean="0"/>
              <a:t>‹nr.›</a:t>
            </a:fld>
            <a:endParaRPr lang="da-DK"/>
          </a:p>
        </p:txBody>
      </p:sp>
    </p:spTree>
    <p:extLst>
      <p:ext uri="{BB962C8B-B14F-4D97-AF65-F5344CB8AC3E}">
        <p14:creationId xmlns:p14="http://schemas.microsoft.com/office/powerpoint/2010/main" val="1518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DB8712F4-4018-4827-BBDD-DE0F394AA2AE}" type="datetimeFigureOut">
              <a:rPr lang="da-DK" smtClean="0"/>
              <a:t>19-09-2019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3DB793A7-A1E1-4E4D-BE1F-62F273D12661}" type="slidenum">
              <a:rPr lang="da-DK" smtClean="0"/>
              <a:t>‹nr.›</a:t>
            </a:fld>
            <a:endParaRPr lang="da-DK"/>
          </a:p>
        </p:txBody>
      </p:sp>
    </p:spTree>
    <p:extLst>
      <p:ext uri="{BB962C8B-B14F-4D97-AF65-F5344CB8AC3E}">
        <p14:creationId xmlns:p14="http://schemas.microsoft.com/office/powerpoint/2010/main" val="92436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DB8712F4-4018-4827-BBDD-DE0F394AA2AE}" type="datetimeFigureOut">
              <a:rPr lang="da-DK" smtClean="0"/>
              <a:t>19-09-2019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3DB793A7-A1E1-4E4D-BE1F-62F273D12661}" type="slidenum">
              <a:rPr lang="da-DK" smtClean="0"/>
              <a:t>‹nr.›</a:t>
            </a:fld>
            <a:endParaRPr lang="da-DK"/>
          </a:p>
        </p:txBody>
      </p:sp>
    </p:spTree>
    <p:extLst>
      <p:ext uri="{BB962C8B-B14F-4D97-AF65-F5344CB8AC3E}">
        <p14:creationId xmlns:p14="http://schemas.microsoft.com/office/powerpoint/2010/main" val="399537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712F4-4018-4827-BBDD-DE0F394AA2AE}" type="datetimeFigureOut">
              <a:rPr lang="da-DK" smtClean="0"/>
              <a:t>19-09-2019</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793A7-A1E1-4E4D-BE1F-62F273D12661}" type="slidenum">
              <a:rPr lang="da-DK" smtClean="0"/>
              <a:t>‹nr.›</a:t>
            </a:fld>
            <a:endParaRPr lang="da-DK"/>
          </a:p>
        </p:txBody>
      </p:sp>
    </p:spTree>
    <p:extLst>
      <p:ext uri="{BB962C8B-B14F-4D97-AF65-F5344CB8AC3E}">
        <p14:creationId xmlns:p14="http://schemas.microsoft.com/office/powerpoint/2010/main" val="3430607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Hjerteforløbsprogrammet</a:t>
            </a:r>
            <a:endParaRPr lang="da-DK" dirty="0"/>
          </a:p>
        </p:txBody>
      </p:sp>
      <p:sp>
        <p:nvSpPr>
          <p:cNvPr id="3" name="Undertitel 2"/>
          <p:cNvSpPr>
            <a:spLocks noGrp="1"/>
          </p:cNvSpPr>
          <p:nvPr>
            <p:ph type="subTitle" idx="1"/>
          </p:nvPr>
        </p:nvSpPr>
        <p:spPr/>
        <p:txBody>
          <a:bodyPr/>
          <a:lstStyle/>
          <a:p>
            <a:r>
              <a:rPr lang="da-DK" dirty="0" smtClean="0"/>
              <a:t>Økonomiske konsekvenser</a:t>
            </a:r>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5301208"/>
            <a:ext cx="1237220" cy="1050656"/>
          </a:xfrm>
          <a:prstGeom prst="rect">
            <a:avLst/>
          </a:prstGeom>
        </p:spPr>
      </p:pic>
    </p:spTree>
    <p:extLst>
      <p:ext uri="{BB962C8B-B14F-4D97-AF65-F5344CB8AC3E}">
        <p14:creationId xmlns:p14="http://schemas.microsoft.com/office/powerpoint/2010/main" val="3147250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Baggrund</a:t>
            </a:r>
            <a:endParaRPr lang="da-DK" dirty="0"/>
          </a:p>
        </p:txBody>
      </p:sp>
      <p:sp>
        <p:nvSpPr>
          <p:cNvPr id="3" name="Pladsholder til indhold 2"/>
          <p:cNvSpPr>
            <a:spLocks noGrp="1"/>
          </p:cNvSpPr>
          <p:nvPr>
            <p:ph idx="1"/>
          </p:nvPr>
        </p:nvSpPr>
        <p:spPr/>
        <p:txBody>
          <a:bodyPr/>
          <a:lstStyle/>
          <a:p>
            <a:r>
              <a:rPr lang="da-DK" dirty="0" smtClean="0"/>
              <a:t>Bekymring i forhold til de økonomiske konsekvenser </a:t>
            </a:r>
          </a:p>
          <a:p>
            <a:r>
              <a:rPr lang="da-DK" dirty="0" smtClean="0"/>
              <a:t>Erfaringer fra Region Midtjylland er gode</a:t>
            </a:r>
            <a:endParaRPr lang="da-DK" dirty="0"/>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5301208"/>
            <a:ext cx="1237220" cy="1050656"/>
          </a:xfrm>
          <a:prstGeom prst="rect">
            <a:avLst/>
          </a:prstGeom>
        </p:spPr>
      </p:pic>
    </p:spTree>
    <p:extLst>
      <p:ext uri="{BB962C8B-B14F-4D97-AF65-F5344CB8AC3E}">
        <p14:creationId xmlns:p14="http://schemas.microsoft.com/office/powerpoint/2010/main" val="1410179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Med- eller fuldfinansiering</a:t>
            </a:r>
            <a:endParaRPr lang="da-DK" dirty="0"/>
          </a:p>
        </p:txBody>
      </p:sp>
      <p:sp>
        <p:nvSpPr>
          <p:cNvPr id="3" name="Pladsholder til indhold 2"/>
          <p:cNvSpPr>
            <a:spLocks noGrp="1"/>
          </p:cNvSpPr>
          <p:nvPr>
            <p:ph idx="1"/>
          </p:nvPr>
        </p:nvSpPr>
        <p:spPr/>
        <p:txBody>
          <a:bodyPr/>
          <a:lstStyle/>
          <a:p>
            <a:r>
              <a:rPr lang="da-DK" dirty="0" smtClean="0"/>
              <a:t>Kommunerne har indtil nu fuldfinansieret genoptræningen i regionsregi</a:t>
            </a:r>
          </a:p>
          <a:p>
            <a:r>
              <a:rPr lang="da-DK" dirty="0" smtClean="0"/>
              <a:t>Kommunerne har medfinansieret patientundervisningen i regionsregi </a:t>
            </a:r>
          </a:p>
          <a:p>
            <a:r>
              <a:rPr lang="da-DK" dirty="0" smtClean="0"/>
              <a:t>Kommunerne skal forvente at modtage 80 % af borgerne til genoptræning umiddelbart efter indlæggelse</a:t>
            </a:r>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5301208"/>
            <a:ext cx="1237220" cy="1050656"/>
          </a:xfrm>
          <a:prstGeom prst="rect">
            <a:avLst/>
          </a:prstGeom>
        </p:spPr>
      </p:pic>
    </p:spTree>
    <p:extLst>
      <p:ext uri="{BB962C8B-B14F-4D97-AF65-F5344CB8AC3E}">
        <p14:creationId xmlns:p14="http://schemas.microsoft.com/office/powerpoint/2010/main" val="2062813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Genoptræning</a:t>
            </a:r>
            <a:endParaRPr lang="da-DK" dirty="0"/>
          </a:p>
        </p:txBody>
      </p:sp>
      <p:sp>
        <p:nvSpPr>
          <p:cNvPr id="3" name="Pladsholder til indhold 2"/>
          <p:cNvSpPr>
            <a:spLocks noGrp="1"/>
          </p:cNvSpPr>
          <p:nvPr>
            <p:ph idx="1"/>
          </p:nvPr>
        </p:nvSpPr>
        <p:spPr/>
        <p:txBody>
          <a:bodyPr/>
          <a:lstStyle/>
          <a:p>
            <a:r>
              <a:rPr lang="da-DK" dirty="0" smtClean="0"/>
              <a:t>6 ugers træning for 80% af borgere, der tidligere har modtaget specialiseret genoptræning på sygehuset</a:t>
            </a:r>
          </a:p>
          <a:p>
            <a:r>
              <a:rPr lang="da-DK" dirty="0" smtClean="0"/>
              <a:t>Borgere møder ind 2 gange om ugen = 12 ekstra træningsgange, der skal dækkes ind af fysioterapeuter</a:t>
            </a:r>
          </a:p>
          <a:p>
            <a:r>
              <a:rPr lang="da-DK" dirty="0" smtClean="0"/>
              <a:t>Cykeltest?</a:t>
            </a:r>
          </a:p>
          <a:p>
            <a:r>
              <a:rPr lang="da-DK" dirty="0" smtClean="0"/>
              <a:t>Start- og slutsamtale á 1 time </a:t>
            </a:r>
            <a:endParaRPr lang="da-DK" dirty="0"/>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5301208"/>
            <a:ext cx="1237220" cy="1050656"/>
          </a:xfrm>
          <a:prstGeom prst="rect">
            <a:avLst/>
          </a:prstGeom>
        </p:spPr>
      </p:pic>
    </p:spTree>
    <p:extLst>
      <p:ext uri="{BB962C8B-B14F-4D97-AF65-F5344CB8AC3E}">
        <p14:creationId xmlns:p14="http://schemas.microsoft.com/office/powerpoint/2010/main" val="2000141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5517232"/>
            <a:ext cx="1237220" cy="1050656"/>
          </a:xfrm>
          <a:prstGeom prst="rect">
            <a:avLst/>
          </a:prstGeom>
        </p:spPr>
      </p:pic>
      <p:sp>
        <p:nvSpPr>
          <p:cNvPr id="2" name="Titel 1"/>
          <p:cNvSpPr>
            <a:spLocks noGrp="1"/>
          </p:cNvSpPr>
          <p:nvPr>
            <p:ph type="title"/>
          </p:nvPr>
        </p:nvSpPr>
        <p:spPr/>
        <p:txBody>
          <a:bodyPr>
            <a:normAutofit fontScale="90000"/>
          </a:bodyPr>
          <a:lstStyle/>
          <a:p>
            <a:r>
              <a:rPr lang="da-DK" dirty="0" smtClean="0"/>
              <a:t>Rehabiliterings- og forebyggelsestilbud</a:t>
            </a:r>
            <a:endParaRPr lang="da-DK" dirty="0"/>
          </a:p>
        </p:txBody>
      </p:sp>
      <p:sp>
        <p:nvSpPr>
          <p:cNvPr id="3" name="Pladsholder til indhold 2"/>
          <p:cNvSpPr>
            <a:spLocks noGrp="1"/>
          </p:cNvSpPr>
          <p:nvPr>
            <p:ph idx="1"/>
          </p:nvPr>
        </p:nvSpPr>
        <p:spPr/>
        <p:txBody>
          <a:bodyPr>
            <a:normAutofit fontScale="85000" lnSpcReduction="10000"/>
          </a:bodyPr>
          <a:lstStyle/>
          <a:p>
            <a:pPr marL="0" indent="0">
              <a:buNone/>
            </a:pPr>
            <a:r>
              <a:rPr lang="da-DK" dirty="0" smtClean="0"/>
              <a:t>Eksempler på rehabiliterings- og forebyggelsestilbud i kommunen:</a:t>
            </a:r>
          </a:p>
          <a:p>
            <a:r>
              <a:rPr lang="da-DK" dirty="0" smtClean="0"/>
              <a:t>6x1 times patientundervisning, indeholdende undervisning ved diætist, sygeplejerske og fysioterapeut</a:t>
            </a:r>
          </a:p>
          <a:p>
            <a:r>
              <a:rPr lang="da-DK" dirty="0" smtClean="0"/>
              <a:t>4x1,5 times patientundervisning, indeholdende undervisning ved diætist, sygeplejerske og fysioterapeut</a:t>
            </a:r>
          </a:p>
          <a:p>
            <a:r>
              <a:rPr lang="da-DK" dirty="0" smtClean="0"/>
              <a:t>Den primære udfordring (mange steder) er tilkøb/ansættelse af sygeplejerske og diætist (kan man overveje delestillinger mellem sygehus og kommuner?) </a:t>
            </a:r>
            <a:endParaRPr lang="da-DK" dirty="0"/>
          </a:p>
        </p:txBody>
      </p:sp>
    </p:spTree>
    <p:extLst>
      <p:ext uri="{BB962C8B-B14F-4D97-AF65-F5344CB8AC3E}">
        <p14:creationId xmlns:p14="http://schemas.microsoft.com/office/powerpoint/2010/main" val="207551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Hvad skal vi være opmærksomme på?</a:t>
            </a:r>
            <a:endParaRPr lang="da-DK" dirty="0"/>
          </a:p>
        </p:txBody>
      </p:sp>
      <p:sp>
        <p:nvSpPr>
          <p:cNvPr id="3" name="Pladsholder til indhold 2"/>
          <p:cNvSpPr>
            <a:spLocks noGrp="1"/>
          </p:cNvSpPr>
          <p:nvPr>
            <p:ph idx="1"/>
          </p:nvPr>
        </p:nvSpPr>
        <p:spPr/>
        <p:txBody>
          <a:bodyPr>
            <a:normAutofit/>
          </a:bodyPr>
          <a:lstStyle/>
          <a:p>
            <a:r>
              <a:rPr lang="da-DK" dirty="0" smtClean="0"/>
              <a:t>Kommunerne må forvente, at 10-15% flere borgere takker ja til genoptræningsforløb (inkl. patientuddannelse), når tilbuddet ligger tæt på bopælen</a:t>
            </a:r>
          </a:p>
          <a:p>
            <a:r>
              <a:rPr lang="da-DK" dirty="0" smtClean="0"/>
              <a:t>Afstemme serviceniveau mellem kommunerne</a:t>
            </a:r>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5301208"/>
            <a:ext cx="1237220" cy="1050656"/>
          </a:xfrm>
          <a:prstGeom prst="rect">
            <a:avLst/>
          </a:prstGeom>
        </p:spPr>
      </p:pic>
    </p:spTree>
    <p:extLst>
      <p:ext uri="{BB962C8B-B14F-4D97-AF65-F5344CB8AC3E}">
        <p14:creationId xmlns:p14="http://schemas.microsoft.com/office/powerpoint/2010/main" val="251388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5301208"/>
            <a:ext cx="1237220" cy="1050656"/>
          </a:xfrm>
          <a:prstGeom prst="rect">
            <a:avLst/>
          </a:prstGeom>
        </p:spPr>
      </p:pic>
      <p:sp>
        <p:nvSpPr>
          <p:cNvPr id="2" name="Titel 1"/>
          <p:cNvSpPr>
            <a:spLocks noGrp="1"/>
          </p:cNvSpPr>
          <p:nvPr>
            <p:ph type="title"/>
          </p:nvPr>
        </p:nvSpPr>
        <p:spPr/>
        <p:txBody>
          <a:bodyPr/>
          <a:lstStyle/>
          <a:p>
            <a:r>
              <a:rPr lang="da-DK" dirty="0" smtClean="0"/>
              <a:t>Eksempel på merudgift</a:t>
            </a:r>
            <a:endParaRPr lang="da-DK"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3505499086"/>
              </p:ext>
            </p:extLst>
          </p:nvPr>
        </p:nvGraphicFramePr>
        <p:xfrm>
          <a:off x="467544" y="1628798"/>
          <a:ext cx="8064897" cy="4032449"/>
        </p:xfrm>
        <a:graphic>
          <a:graphicData uri="http://schemas.openxmlformats.org/drawingml/2006/table">
            <a:tbl>
              <a:tblPr>
                <a:tableStyleId>{BDBED569-4797-4DF1-A0F4-6AAB3CD982D8}</a:tableStyleId>
              </a:tblPr>
              <a:tblGrid>
                <a:gridCol w="1271644"/>
                <a:gridCol w="1032612"/>
                <a:gridCol w="1800200"/>
                <a:gridCol w="1015582"/>
                <a:gridCol w="1137786"/>
                <a:gridCol w="1003929"/>
                <a:gridCol w="803144"/>
              </a:tblGrid>
              <a:tr h="1209734">
                <a:tc>
                  <a:txBody>
                    <a:bodyPr/>
                    <a:lstStyle/>
                    <a:p>
                      <a:pPr algn="l" fontAlgn="b"/>
                      <a:r>
                        <a:rPr lang="da-DK" sz="1800" u="none" strike="noStrike" dirty="0">
                          <a:effectLst/>
                        </a:rPr>
                        <a:t> </a:t>
                      </a:r>
                      <a:endParaRPr lang="da-DK" sz="1800" b="0" i="0" u="none" strike="noStrike" dirty="0">
                        <a:solidFill>
                          <a:srgbClr val="000000"/>
                        </a:solidFill>
                        <a:effectLst/>
                        <a:latin typeface="Calibri"/>
                      </a:endParaRPr>
                    </a:p>
                  </a:txBody>
                  <a:tcPr marL="9525" marR="9525" marT="9525" marB="0"/>
                </a:tc>
                <a:tc>
                  <a:txBody>
                    <a:bodyPr/>
                    <a:lstStyle/>
                    <a:p>
                      <a:pPr algn="l" fontAlgn="b"/>
                      <a:r>
                        <a:rPr lang="da-DK" sz="1800" u="none" strike="noStrike" dirty="0">
                          <a:effectLst/>
                        </a:rPr>
                        <a:t>Antal deltagere</a:t>
                      </a:r>
                      <a:endParaRPr lang="da-DK" sz="1800" b="0" i="0" u="none" strike="noStrike" dirty="0">
                        <a:solidFill>
                          <a:srgbClr val="000000"/>
                        </a:solidFill>
                        <a:effectLst/>
                        <a:latin typeface="Calibri"/>
                      </a:endParaRPr>
                    </a:p>
                  </a:txBody>
                  <a:tcPr marL="9525" marR="9525" marT="9525" marB="0"/>
                </a:tc>
                <a:tc>
                  <a:txBody>
                    <a:bodyPr/>
                    <a:lstStyle/>
                    <a:p>
                      <a:pPr algn="l" fontAlgn="b"/>
                      <a:r>
                        <a:rPr lang="da-DK" sz="1800" u="none" strike="noStrike" dirty="0">
                          <a:effectLst/>
                        </a:rPr>
                        <a:t>Antal </a:t>
                      </a:r>
                      <a:r>
                        <a:rPr lang="da-DK" sz="1800" u="none" strike="noStrike" dirty="0" smtClean="0">
                          <a:effectLst/>
                        </a:rPr>
                        <a:t>sundheds-professionelle</a:t>
                      </a:r>
                      <a:endParaRPr lang="da-DK" sz="1800" b="0" i="0" u="none" strike="noStrike" dirty="0">
                        <a:solidFill>
                          <a:srgbClr val="000000"/>
                        </a:solidFill>
                        <a:effectLst/>
                        <a:latin typeface="Calibri"/>
                      </a:endParaRPr>
                    </a:p>
                  </a:txBody>
                  <a:tcPr marL="9525" marR="9525" marT="9525" marB="0"/>
                </a:tc>
                <a:tc>
                  <a:txBody>
                    <a:bodyPr/>
                    <a:lstStyle/>
                    <a:p>
                      <a:pPr algn="l" fontAlgn="b"/>
                      <a:r>
                        <a:rPr lang="da-DK" sz="1800" u="none" strike="noStrike" dirty="0" smtClean="0">
                          <a:effectLst/>
                        </a:rPr>
                        <a:t>Timer</a:t>
                      </a:r>
                      <a:endParaRPr lang="da-DK" sz="1800" b="0" i="0" u="none" strike="noStrike" dirty="0">
                        <a:solidFill>
                          <a:srgbClr val="000000"/>
                        </a:solidFill>
                        <a:effectLst/>
                        <a:latin typeface="Calibri"/>
                      </a:endParaRPr>
                    </a:p>
                  </a:txBody>
                  <a:tcPr marL="9525" marR="9525" marT="9525" marB="0"/>
                </a:tc>
                <a:tc>
                  <a:txBody>
                    <a:bodyPr/>
                    <a:lstStyle/>
                    <a:p>
                      <a:pPr algn="l" fontAlgn="b"/>
                      <a:r>
                        <a:rPr lang="da-DK" sz="1800" u="none" strike="noStrike" dirty="0">
                          <a:effectLst/>
                        </a:rPr>
                        <a:t>Pris</a:t>
                      </a:r>
                      <a:endParaRPr lang="da-DK" sz="1800" b="0" i="0" u="none" strike="noStrike" dirty="0">
                        <a:solidFill>
                          <a:srgbClr val="000000"/>
                        </a:solidFill>
                        <a:effectLst/>
                        <a:latin typeface="Calibri"/>
                      </a:endParaRPr>
                    </a:p>
                  </a:txBody>
                  <a:tcPr marL="9525" marR="9525" marT="9525" marB="0"/>
                </a:tc>
                <a:tc>
                  <a:txBody>
                    <a:bodyPr/>
                    <a:lstStyle/>
                    <a:p>
                      <a:pPr algn="l" fontAlgn="b"/>
                      <a:r>
                        <a:rPr lang="da-DK" sz="1800" u="none" strike="noStrike" dirty="0">
                          <a:effectLst/>
                        </a:rPr>
                        <a:t>Udgift (fuldt forløb)</a:t>
                      </a:r>
                      <a:endParaRPr lang="da-DK" sz="1800" b="0" i="0" u="none" strike="noStrike" dirty="0">
                        <a:solidFill>
                          <a:srgbClr val="000000"/>
                        </a:solidFill>
                        <a:effectLst/>
                        <a:latin typeface="Calibri"/>
                      </a:endParaRPr>
                    </a:p>
                  </a:txBody>
                  <a:tcPr marL="9525" marR="9525" marT="9525" marB="0"/>
                </a:tc>
                <a:tc>
                  <a:txBody>
                    <a:bodyPr/>
                    <a:lstStyle/>
                    <a:p>
                      <a:pPr algn="l" fontAlgn="b"/>
                      <a:r>
                        <a:rPr lang="da-DK" sz="1800" u="none" strike="noStrike" dirty="0">
                          <a:effectLst/>
                        </a:rPr>
                        <a:t>Udgift uden skole</a:t>
                      </a:r>
                      <a:endParaRPr lang="da-DK" sz="1800" b="0" i="0" u="none" strike="noStrike" dirty="0">
                        <a:solidFill>
                          <a:srgbClr val="000000"/>
                        </a:solidFill>
                        <a:effectLst/>
                        <a:latin typeface="Calibri"/>
                      </a:endParaRPr>
                    </a:p>
                  </a:txBody>
                  <a:tcPr marL="9525" marR="9525" marT="9525" marB="0"/>
                </a:tc>
              </a:tr>
              <a:tr h="403245">
                <a:tc>
                  <a:txBody>
                    <a:bodyPr/>
                    <a:lstStyle/>
                    <a:p>
                      <a:pPr algn="l" fontAlgn="b"/>
                      <a:r>
                        <a:rPr lang="da-DK" sz="1800" u="none" strike="noStrike">
                          <a:effectLst/>
                        </a:rPr>
                        <a:t>1 samtale</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dirty="0">
                          <a:effectLst/>
                        </a:rPr>
                        <a:t>1,5</a:t>
                      </a:r>
                      <a:endParaRPr lang="da-DK" sz="1800" b="0" i="0" u="none" strike="noStrike" dirty="0">
                        <a:solidFill>
                          <a:srgbClr val="000000"/>
                        </a:solidFill>
                        <a:effectLst/>
                        <a:latin typeface="Calibri"/>
                      </a:endParaRPr>
                    </a:p>
                  </a:txBody>
                  <a:tcPr marL="9525" marR="9525" marT="9525" marB="0" anchor="b"/>
                </a:tc>
                <a:tc>
                  <a:txBody>
                    <a:bodyPr/>
                    <a:lstStyle/>
                    <a:p>
                      <a:pPr algn="r" fontAlgn="b"/>
                      <a:r>
                        <a:rPr lang="da-DK" sz="1800" u="none" strike="noStrike" dirty="0">
                          <a:effectLst/>
                        </a:rPr>
                        <a:t>325</a:t>
                      </a:r>
                      <a:endParaRPr lang="da-DK" sz="1800" b="0" i="0" u="none" strike="noStrike" dirty="0">
                        <a:solidFill>
                          <a:srgbClr val="000000"/>
                        </a:solidFill>
                        <a:effectLst/>
                        <a:latin typeface="Calibri"/>
                      </a:endParaRPr>
                    </a:p>
                  </a:txBody>
                  <a:tcPr marL="9525" marR="9525" marT="9525" marB="0" anchor="b"/>
                </a:tc>
                <a:tc>
                  <a:txBody>
                    <a:bodyPr/>
                    <a:lstStyle/>
                    <a:p>
                      <a:pPr algn="r" fontAlgn="b"/>
                      <a:r>
                        <a:rPr lang="da-DK" sz="1800" u="none" strike="noStrike">
                          <a:effectLst/>
                        </a:rPr>
                        <a:t>487,5</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487,5</a:t>
                      </a:r>
                      <a:endParaRPr lang="da-DK" sz="1800" b="0" i="0" u="none" strike="noStrike">
                        <a:solidFill>
                          <a:srgbClr val="000000"/>
                        </a:solidFill>
                        <a:effectLst/>
                        <a:latin typeface="Calibri"/>
                      </a:endParaRPr>
                    </a:p>
                  </a:txBody>
                  <a:tcPr marL="9525" marR="9525" marT="9525" marB="0" anchor="b"/>
                </a:tc>
              </a:tr>
              <a:tr h="403245">
                <a:tc>
                  <a:txBody>
                    <a:bodyPr/>
                    <a:lstStyle/>
                    <a:p>
                      <a:pPr algn="l" fontAlgn="b"/>
                      <a:r>
                        <a:rPr lang="da-DK" sz="1800" u="none" strike="noStrike">
                          <a:effectLst/>
                        </a:rPr>
                        <a:t>1 cykeltest</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1,5</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dirty="0">
                          <a:effectLst/>
                        </a:rPr>
                        <a:t>325</a:t>
                      </a:r>
                      <a:endParaRPr lang="da-DK" sz="1800" b="0" i="0" u="none" strike="noStrike" dirty="0">
                        <a:solidFill>
                          <a:srgbClr val="000000"/>
                        </a:solidFill>
                        <a:effectLst/>
                        <a:latin typeface="Calibri"/>
                      </a:endParaRPr>
                    </a:p>
                  </a:txBody>
                  <a:tcPr marL="9525" marR="9525" marT="9525" marB="0" anchor="b"/>
                </a:tc>
                <a:tc>
                  <a:txBody>
                    <a:bodyPr/>
                    <a:lstStyle/>
                    <a:p>
                      <a:pPr algn="r" fontAlgn="b"/>
                      <a:r>
                        <a:rPr lang="da-DK" sz="1800" u="none" strike="noStrike" dirty="0">
                          <a:effectLst/>
                        </a:rPr>
                        <a:t>487,5</a:t>
                      </a:r>
                      <a:endParaRPr lang="da-DK" sz="1800" b="0" i="0" u="none" strike="noStrike" dirty="0">
                        <a:solidFill>
                          <a:srgbClr val="000000"/>
                        </a:solidFill>
                        <a:effectLst/>
                        <a:latin typeface="Calibri"/>
                      </a:endParaRPr>
                    </a:p>
                  </a:txBody>
                  <a:tcPr marL="9525" marR="9525" marT="9525" marB="0" anchor="b"/>
                </a:tc>
                <a:tc>
                  <a:txBody>
                    <a:bodyPr/>
                    <a:lstStyle/>
                    <a:p>
                      <a:pPr algn="r" fontAlgn="b"/>
                      <a:r>
                        <a:rPr lang="da-DK" sz="1800" u="none" strike="noStrike">
                          <a:effectLst/>
                        </a:rPr>
                        <a:t>487,5</a:t>
                      </a:r>
                      <a:endParaRPr lang="da-DK" sz="1800" b="0" i="0" u="none" strike="noStrike">
                        <a:solidFill>
                          <a:srgbClr val="000000"/>
                        </a:solidFill>
                        <a:effectLst/>
                        <a:latin typeface="Calibri"/>
                      </a:endParaRPr>
                    </a:p>
                  </a:txBody>
                  <a:tcPr marL="9525" marR="9525" marT="9525" marB="0" anchor="b"/>
                </a:tc>
              </a:tr>
              <a:tr h="403245">
                <a:tc>
                  <a:txBody>
                    <a:bodyPr/>
                    <a:lstStyle/>
                    <a:p>
                      <a:pPr algn="l" fontAlgn="b"/>
                      <a:r>
                        <a:rPr lang="da-DK" sz="1800" u="none" strike="noStrike">
                          <a:effectLst/>
                        </a:rPr>
                        <a:t>Holdtræning</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10</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2</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36</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325</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dirty="0">
                          <a:effectLst/>
                        </a:rPr>
                        <a:t>2340</a:t>
                      </a:r>
                      <a:endParaRPr lang="da-DK" sz="1800" b="0" i="0" u="none" strike="noStrike" dirty="0">
                        <a:solidFill>
                          <a:srgbClr val="000000"/>
                        </a:solidFill>
                        <a:effectLst/>
                        <a:latin typeface="Calibri"/>
                      </a:endParaRPr>
                    </a:p>
                  </a:txBody>
                  <a:tcPr marL="9525" marR="9525" marT="9525" marB="0" anchor="b"/>
                </a:tc>
                <a:tc>
                  <a:txBody>
                    <a:bodyPr/>
                    <a:lstStyle/>
                    <a:p>
                      <a:pPr algn="r" fontAlgn="b"/>
                      <a:r>
                        <a:rPr lang="da-DK" sz="1800" u="none" strike="noStrike">
                          <a:effectLst/>
                        </a:rPr>
                        <a:t>2340</a:t>
                      </a:r>
                      <a:endParaRPr lang="da-DK" sz="1800" b="0" i="0" u="none" strike="noStrike">
                        <a:solidFill>
                          <a:srgbClr val="000000"/>
                        </a:solidFill>
                        <a:effectLst/>
                        <a:latin typeface="Calibri"/>
                      </a:endParaRPr>
                    </a:p>
                  </a:txBody>
                  <a:tcPr marL="9525" marR="9525" marT="9525" marB="0" anchor="b"/>
                </a:tc>
              </a:tr>
              <a:tr h="403245">
                <a:tc>
                  <a:txBody>
                    <a:bodyPr/>
                    <a:lstStyle/>
                    <a:p>
                      <a:pPr algn="l" fontAlgn="b"/>
                      <a:r>
                        <a:rPr lang="da-DK" sz="1800" u="none" strike="noStrike">
                          <a:effectLst/>
                        </a:rPr>
                        <a:t>Undervisning</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10</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12</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325</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dirty="0">
                          <a:effectLst/>
                        </a:rPr>
                        <a:t>390</a:t>
                      </a:r>
                      <a:endParaRPr lang="da-DK" sz="1800" b="0" i="0" u="none" strike="noStrike" dirty="0">
                        <a:solidFill>
                          <a:srgbClr val="000000"/>
                        </a:solidFill>
                        <a:effectLst/>
                        <a:latin typeface="Calibri"/>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a:endParaRPr>
                    </a:p>
                  </a:txBody>
                  <a:tcPr marL="9525" marR="9525" marT="9525" marB="0" anchor="b"/>
                </a:tc>
              </a:tr>
              <a:tr h="403245">
                <a:tc>
                  <a:txBody>
                    <a:bodyPr/>
                    <a:lstStyle/>
                    <a:p>
                      <a:pPr algn="l" fontAlgn="b"/>
                      <a:r>
                        <a:rPr lang="da-DK" sz="1800" u="none" strike="noStrike">
                          <a:effectLst/>
                        </a:rPr>
                        <a:t>Undervisning</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10</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12</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700</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dirty="0">
                          <a:effectLst/>
                        </a:rPr>
                        <a:t>840</a:t>
                      </a:r>
                      <a:endParaRPr lang="da-DK" sz="1800" b="0" i="0" u="none" strike="noStrike" dirty="0">
                        <a:solidFill>
                          <a:srgbClr val="000000"/>
                        </a:solidFill>
                        <a:effectLst/>
                        <a:latin typeface="Calibri"/>
                      </a:endParaRPr>
                    </a:p>
                  </a:txBody>
                  <a:tcPr marL="9525" marR="9525" marT="9525" marB="0" anchor="b"/>
                </a:tc>
                <a:tc>
                  <a:txBody>
                    <a:bodyPr/>
                    <a:lstStyle/>
                    <a:p>
                      <a:pPr algn="l" fontAlgn="b"/>
                      <a:r>
                        <a:rPr lang="da-DK" sz="1800" u="none" strike="noStrike" dirty="0">
                          <a:effectLst/>
                        </a:rPr>
                        <a:t> </a:t>
                      </a:r>
                      <a:endParaRPr lang="da-DK" sz="1800" b="0" i="0" u="none" strike="noStrike" dirty="0">
                        <a:solidFill>
                          <a:srgbClr val="000000"/>
                        </a:solidFill>
                        <a:effectLst/>
                        <a:latin typeface="Calibri"/>
                      </a:endParaRPr>
                    </a:p>
                  </a:txBody>
                  <a:tcPr marL="9525" marR="9525" marT="9525" marB="0" anchor="b"/>
                </a:tc>
              </a:tr>
              <a:tr h="403245">
                <a:tc>
                  <a:txBody>
                    <a:bodyPr/>
                    <a:lstStyle/>
                    <a:p>
                      <a:pPr algn="l" fontAlgn="b"/>
                      <a:r>
                        <a:rPr lang="da-DK" sz="1800" u="none" strike="noStrike">
                          <a:effectLst/>
                        </a:rPr>
                        <a:t>1 samtale</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1,5</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325</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a:effectLst/>
                        </a:rPr>
                        <a:t>487,5</a:t>
                      </a:r>
                      <a:endParaRPr lang="da-DK" sz="1800" b="0" i="0" u="none" strike="noStrike">
                        <a:solidFill>
                          <a:srgbClr val="000000"/>
                        </a:solidFill>
                        <a:effectLst/>
                        <a:latin typeface="Calibri"/>
                      </a:endParaRPr>
                    </a:p>
                  </a:txBody>
                  <a:tcPr marL="9525" marR="9525" marT="9525" marB="0" anchor="b"/>
                </a:tc>
                <a:tc>
                  <a:txBody>
                    <a:bodyPr/>
                    <a:lstStyle/>
                    <a:p>
                      <a:pPr algn="r" fontAlgn="b"/>
                      <a:r>
                        <a:rPr lang="da-DK" sz="1800" u="none" strike="noStrike" dirty="0">
                          <a:effectLst/>
                        </a:rPr>
                        <a:t>487,5</a:t>
                      </a:r>
                      <a:endParaRPr lang="da-DK" sz="1800" b="0" i="0" u="none" strike="noStrike" dirty="0">
                        <a:solidFill>
                          <a:srgbClr val="000000"/>
                        </a:solidFill>
                        <a:effectLst/>
                        <a:latin typeface="Calibri"/>
                      </a:endParaRPr>
                    </a:p>
                  </a:txBody>
                  <a:tcPr marL="9525" marR="9525" marT="9525" marB="0" anchor="b"/>
                </a:tc>
              </a:tr>
              <a:tr h="403245">
                <a:tc>
                  <a:txBody>
                    <a:bodyPr/>
                    <a:lstStyle/>
                    <a:p>
                      <a:pPr algn="l" fontAlgn="b"/>
                      <a:r>
                        <a:rPr lang="da-DK" sz="1800" b="1" u="none" strike="noStrike" dirty="0">
                          <a:effectLst/>
                        </a:rPr>
                        <a:t>I alt </a:t>
                      </a:r>
                      <a:endParaRPr lang="da-DK" sz="1800" b="1" i="0" u="none" strike="noStrike" dirty="0">
                        <a:solidFill>
                          <a:srgbClr val="000000"/>
                        </a:solidFill>
                        <a:effectLst/>
                        <a:latin typeface="Calibri"/>
                      </a:endParaRPr>
                    </a:p>
                  </a:txBody>
                  <a:tcPr marL="9525" marR="9525" marT="9525" marB="0" anchor="b"/>
                </a:tc>
                <a:tc>
                  <a:txBody>
                    <a:bodyPr/>
                    <a:lstStyle/>
                    <a:p>
                      <a:pPr algn="l" fontAlgn="b"/>
                      <a:r>
                        <a:rPr lang="da-DK" sz="1800" b="1" u="none" strike="noStrike" dirty="0">
                          <a:effectLst/>
                        </a:rPr>
                        <a:t> </a:t>
                      </a:r>
                      <a:endParaRPr lang="da-DK" sz="1800" b="1" i="0" u="none" strike="noStrike" dirty="0">
                        <a:solidFill>
                          <a:srgbClr val="000000"/>
                        </a:solidFill>
                        <a:effectLst/>
                        <a:latin typeface="Calibri"/>
                      </a:endParaRPr>
                    </a:p>
                  </a:txBody>
                  <a:tcPr marL="9525" marR="9525" marT="9525" marB="0" anchor="b"/>
                </a:tc>
                <a:tc>
                  <a:txBody>
                    <a:bodyPr/>
                    <a:lstStyle/>
                    <a:p>
                      <a:pPr algn="l" fontAlgn="b"/>
                      <a:r>
                        <a:rPr lang="da-DK" sz="1800" b="1" u="none" strike="noStrike" dirty="0">
                          <a:effectLst/>
                        </a:rPr>
                        <a:t> </a:t>
                      </a:r>
                      <a:endParaRPr lang="da-DK" sz="1800" b="1" i="0" u="none" strike="noStrike" dirty="0">
                        <a:solidFill>
                          <a:srgbClr val="000000"/>
                        </a:solidFill>
                        <a:effectLst/>
                        <a:latin typeface="Calibri"/>
                      </a:endParaRPr>
                    </a:p>
                  </a:txBody>
                  <a:tcPr marL="9525" marR="9525" marT="9525" marB="0" anchor="b"/>
                </a:tc>
                <a:tc>
                  <a:txBody>
                    <a:bodyPr/>
                    <a:lstStyle/>
                    <a:p>
                      <a:pPr algn="l" fontAlgn="b"/>
                      <a:r>
                        <a:rPr lang="da-DK" sz="1800" b="1" u="none" strike="noStrike" dirty="0">
                          <a:effectLst/>
                        </a:rPr>
                        <a:t> </a:t>
                      </a:r>
                      <a:endParaRPr lang="da-DK" sz="1800" b="1" i="0" u="none" strike="noStrike" dirty="0">
                        <a:solidFill>
                          <a:srgbClr val="000000"/>
                        </a:solidFill>
                        <a:effectLst/>
                        <a:latin typeface="Calibri"/>
                      </a:endParaRPr>
                    </a:p>
                  </a:txBody>
                  <a:tcPr marL="9525" marR="9525" marT="9525" marB="0" anchor="b"/>
                </a:tc>
                <a:tc>
                  <a:txBody>
                    <a:bodyPr/>
                    <a:lstStyle/>
                    <a:p>
                      <a:pPr algn="l" fontAlgn="b"/>
                      <a:r>
                        <a:rPr lang="da-DK" sz="1800" b="1" u="none" strike="noStrike" dirty="0">
                          <a:effectLst/>
                        </a:rPr>
                        <a:t> </a:t>
                      </a:r>
                      <a:endParaRPr lang="da-DK" sz="1800" b="1" i="0" u="none" strike="noStrike" dirty="0">
                        <a:solidFill>
                          <a:srgbClr val="000000"/>
                        </a:solidFill>
                        <a:effectLst/>
                        <a:latin typeface="Calibri"/>
                      </a:endParaRPr>
                    </a:p>
                  </a:txBody>
                  <a:tcPr marL="9525" marR="9525" marT="9525" marB="0" anchor="b"/>
                </a:tc>
                <a:tc>
                  <a:txBody>
                    <a:bodyPr/>
                    <a:lstStyle/>
                    <a:p>
                      <a:pPr algn="r" fontAlgn="b"/>
                      <a:r>
                        <a:rPr lang="da-DK" sz="1800" b="1" u="none" strike="noStrike" dirty="0">
                          <a:effectLst/>
                        </a:rPr>
                        <a:t>5032,5</a:t>
                      </a:r>
                      <a:endParaRPr lang="da-DK" sz="1800" b="1" i="0" u="none" strike="noStrike" dirty="0">
                        <a:solidFill>
                          <a:srgbClr val="000000"/>
                        </a:solidFill>
                        <a:effectLst/>
                        <a:latin typeface="Calibri"/>
                      </a:endParaRPr>
                    </a:p>
                  </a:txBody>
                  <a:tcPr marL="9525" marR="9525" marT="9525" marB="0" anchor="b"/>
                </a:tc>
                <a:tc>
                  <a:txBody>
                    <a:bodyPr/>
                    <a:lstStyle/>
                    <a:p>
                      <a:pPr algn="r" fontAlgn="b"/>
                      <a:r>
                        <a:rPr lang="da-DK" sz="1800" b="1" u="none" strike="noStrike" dirty="0">
                          <a:effectLst/>
                        </a:rPr>
                        <a:t>3802,5</a:t>
                      </a:r>
                      <a:endParaRPr lang="da-DK" sz="18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560627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Eksempel på budget</a:t>
            </a:r>
            <a:endParaRPr lang="da-DK" dirty="0"/>
          </a:p>
        </p:txBody>
      </p:sp>
      <p:graphicFrame>
        <p:nvGraphicFramePr>
          <p:cNvPr id="6" name="Pladsholder til indhold 5"/>
          <p:cNvGraphicFramePr>
            <a:graphicFrameLocks noGrp="1"/>
          </p:cNvGraphicFramePr>
          <p:nvPr>
            <p:ph idx="1"/>
            <p:extLst>
              <p:ext uri="{D42A27DB-BD31-4B8C-83A1-F6EECF244321}">
                <p14:modId xmlns:p14="http://schemas.microsoft.com/office/powerpoint/2010/main" val="1222762895"/>
              </p:ext>
            </p:extLst>
          </p:nvPr>
        </p:nvGraphicFramePr>
        <p:xfrm>
          <a:off x="827584" y="1772816"/>
          <a:ext cx="7056784" cy="3528391"/>
        </p:xfrm>
        <a:graphic>
          <a:graphicData uri="http://schemas.openxmlformats.org/drawingml/2006/table">
            <a:tbl>
              <a:tblPr/>
              <a:tblGrid>
                <a:gridCol w="1868597"/>
                <a:gridCol w="1358980"/>
                <a:gridCol w="1762426"/>
                <a:gridCol w="2066781"/>
              </a:tblGrid>
              <a:tr h="705678">
                <a:tc gridSpan="4">
                  <a:txBody>
                    <a:bodyPr/>
                    <a:lstStyle/>
                    <a:p>
                      <a:pPr algn="ctr" fontAlgn="t"/>
                      <a:r>
                        <a:rPr lang="da-DK" sz="2800" b="0" i="0" u="none" strike="noStrike" dirty="0">
                          <a:solidFill>
                            <a:srgbClr val="000000"/>
                          </a:solidFill>
                          <a:effectLst/>
                          <a:latin typeface="Calibri"/>
                        </a:rPr>
                        <a:t>Hjerterehabiliterings- og forebyggelsestilbud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hMerge="1">
                  <a:txBody>
                    <a:bodyPr/>
                    <a:lstStyle/>
                    <a:p>
                      <a:endParaRPr lang="da-DK"/>
                    </a:p>
                  </a:txBody>
                  <a:tcPr/>
                </a:tc>
              </a:tr>
              <a:tr h="2117035">
                <a:tc>
                  <a:txBody>
                    <a:bodyPr/>
                    <a:lstStyle/>
                    <a:p>
                      <a:pPr algn="l" fontAlgn="t"/>
                      <a:r>
                        <a:rPr lang="da-DK" sz="2400" b="0" i="0" u="none" strike="noStrike" dirty="0">
                          <a:solidFill>
                            <a:srgbClr val="000000"/>
                          </a:solidFill>
                          <a:effectLst/>
                          <a:latin typeface="Calibri"/>
                        </a:rPr>
                        <a:t>Dato for opgave-overdragelse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da-DK" sz="2400" b="0" i="0" u="none" strike="noStrike" dirty="0" err="1">
                          <a:solidFill>
                            <a:srgbClr val="000000"/>
                          </a:solidFill>
                          <a:effectLst/>
                          <a:latin typeface="Calibri"/>
                        </a:rPr>
                        <a:t>Estim</a:t>
                      </a:r>
                      <a:r>
                        <a:rPr lang="da-DK" sz="2400" b="0" i="0" u="none" strike="noStrike" dirty="0">
                          <a:solidFill>
                            <a:srgbClr val="000000"/>
                          </a:solidFill>
                          <a:effectLst/>
                          <a:latin typeface="Calibri"/>
                        </a:rPr>
                        <a:t>. antal borgere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da-DK" sz="2400" b="0" i="0" u="none" strike="noStrike" dirty="0" err="1">
                          <a:solidFill>
                            <a:srgbClr val="000000"/>
                          </a:solidFill>
                          <a:effectLst/>
                          <a:latin typeface="Calibri"/>
                        </a:rPr>
                        <a:t>Estim</a:t>
                      </a:r>
                      <a:r>
                        <a:rPr lang="da-DK" sz="2400" b="0" i="0" u="none" strike="noStrike" dirty="0">
                          <a:solidFill>
                            <a:srgbClr val="000000"/>
                          </a:solidFill>
                          <a:effectLst/>
                          <a:latin typeface="Calibri"/>
                        </a:rPr>
                        <a:t>. besparelse (samlet)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da-DK" sz="2400" b="0" i="0" u="none" strike="noStrike" dirty="0" err="1">
                          <a:solidFill>
                            <a:srgbClr val="000000"/>
                          </a:solidFill>
                          <a:effectLst/>
                          <a:latin typeface="Calibri"/>
                        </a:rPr>
                        <a:t>Estim</a:t>
                      </a:r>
                      <a:r>
                        <a:rPr lang="da-DK" sz="2400" b="0" i="0" u="none" strike="noStrike" dirty="0">
                          <a:solidFill>
                            <a:srgbClr val="000000"/>
                          </a:solidFill>
                          <a:effectLst/>
                          <a:latin typeface="Calibri"/>
                        </a:rPr>
                        <a:t>. merudgift fra 2020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5678">
                <a:tc>
                  <a:txBody>
                    <a:bodyPr/>
                    <a:lstStyle/>
                    <a:p>
                      <a:pPr algn="ctr" fontAlgn="t"/>
                      <a:r>
                        <a:rPr lang="da-DK" sz="2400" b="1" i="0" u="none" strike="noStrike">
                          <a:solidFill>
                            <a:srgbClr val="000000"/>
                          </a:solidFill>
                          <a:effectLst/>
                          <a:latin typeface="Calibri"/>
                        </a:rPr>
                        <a:t>01.01.2020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a-DK" sz="2400" b="1" i="0" u="none" strike="noStrike">
                          <a:solidFill>
                            <a:srgbClr val="000000"/>
                          </a:solidFill>
                          <a:effectLst/>
                          <a:latin typeface="Calibri"/>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a-DK" sz="2400" b="1" i="0" u="none" strike="noStrike">
                          <a:solidFill>
                            <a:srgbClr val="000000"/>
                          </a:solidFill>
                          <a:effectLst/>
                          <a:latin typeface="Calibri"/>
                        </a:rPr>
                        <a:t>556.015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a-DK" sz="2400" b="1" i="0" u="none" strike="noStrike" dirty="0">
                          <a:solidFill>
                            <a:srgbClr val="000000"/>
                          </a:solidFill>
                          <a:effectLst/>
                          <a:latin typeface="Calibri"/>
                        </a:rPr>
                        <a:t>490.950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7" name="Billed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5301208"/>
            <a:ext cx="1237220" cy="1050656"/>
          </a:xfrm>
          <a:prstGeom prst="rect">
            <a:avLst/>
          </a:prstGeom>
        </p:spPr>
      </p:pic>
    </p:spTree>
    <p:extLst>
      <p:ext uri="{BB962C8B-B14F-4D97-AF65-F5344CB8AC3E}">
        <p14:creationId xmlns:p14="http://schemas.microsoft.com/office/powerpoint/2010/main" val="2934692104"/>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1013</Words>
  <Application>Microsoft Office PowerPoint</Application>
  <PresentationFormat>Skærmshow (4:3)</PresentationFormat>
  <Paragraphs>114</Paragraphs>
  <Slides>8</Slides>
  <Notes>6</Notes>
  <HiddenSlides>0</HiddenSlides>
  <MMClips>0</MMClips>
  <ScaleCrop>false</ScaleCrop>
  <HeadingPairs>
    <vt:vector size="4" baseType="variant">
      <vt:variant>
        <vt:lpstr>Tema</vt:lpstr>
      </vt:variant>
      <vt:variant>
        <vt:i4>1</vt:i4>
      </vt:variant>
      <vt:variant>
        <vt:lpstr>Diastitler</vt:lpstr>
      </vt:variant>
      <vt:variant>
        <vt:i4>8</vt:i4>
      </vt:variant>
    </vt:vector>
  </HeadingPairs>
  <TitlesOfParts>
    <vt:vector size="9" baseType="lpstr">
      <vt:lpstr>Kontortema</vt:lpstr>
      <vt:lpstr>Hjerteforløbsprogrammet</vt:lpstr>
      <vt:lpstr>Baggrund</vt:lpstr>
      <vt:lpstr>Med- eller fuldfinansiering</vt:lpstr>
      <vt:lpstr>Genoptræning</vt:lpstr>
      <vt:lpstr>Rehabiliterings- og forebyggelsestilbud</vt:lpstr>
      <vt:lpstr>Hvad skal vi være opmærksomme på?</vt:lpstr>
      <vt:lpstr>Eksempel på merudgift</vt:lpstr>
      <vt:lpstr>Eksempel på budget</vt:lpstr>
    </vt:vector>
  </TitlesOfParts>
  <Company>Middelfart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Hjerteforløbsprogrammet</dc:title>
  <dc:creator>Iben Lykke Eggertsen</dc:creator>
  <cp:lastModifiedBy>Christine Lund Momme</cp:lastModifiedBy>
  <cp:revision>17</cp:revision>
  <dcterms:created xsi:type="dcterms:W3CDTF">2019-05-20T09:36:38Z</dcterms:created>
  <dcterms:modified xsi:type="dcterms:W3CDTF">2019-09-19T14:02:51Z</dcterms:modified>
</cp:coreProperties>
</file>