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33" autoAdjust="0"/>
  </p:normalViewPr>
  <p:slideViewPr>
    <p:cSldViewPr snapToGrid="0">
      <p:cViewPr varScale="1">
        <p:scale>
          <a:sx n="65" d="100"/>
          <a:sy n="65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2AC705-1E1F-46BB-B544-151B91ADB90C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F4CC1612-598D-4E61-9DB1-563CB3DCC623}">
      <dgm:prSet phldrT="[Tekst]" custT="1"/>
      <dgm:spPr/>
      <dgm:t>
        <a:bodyPr/>
        <a:lstStyle/>
        <a:p>
          <a:endParaRPr lang="da-DK" sz="2800" dirty="0"/>
        </a:p>
      </dgm:t>
    </dgm:pt>
    <dgm:pt modelId="{29A20E68-A859-4B91-A73B-489F797F7696}" type="parTrans" cxnId="{3FBD2A51-2C1D-43E5-B4EE-F37125F0B208}">
      <dgm:prSet/>
      <dgm:spPr/>
      <dgm:t>
        <a:bodyPr/>
        <a:lstStyle/>
        <a:p>
          <a:endParaRPr lang="da-DK"/>
        </a:p>
      </dgm:t>
    </dgm:pt>
    <dgm:pt modelId="{4F4E479E-0EE5-4DB5-A003-5ABB23720379}" type="sibTrans" cxnId="{3FBD2A51-2C1D-43E5-B4EE-F37125F0B208}">
      <dgm:prSet/>
      <dgm:spPr/>
      <dgm:t>
        <a:bodyPr/>
        <a:lstStyle/>
        <a:p>
          <a:endParaRPr lang="da-DK"/>
        </a:p>
      </dgm:t>
    </dgm:pt>
    <dgm:pt modelId="{8AC24D03-4C18-4E47-9777-2CAB8F4DF92E}">
      <dgm:prSet phldrT="[Tekst]"/>
      <dgm:spPr/>
      <dgm:t>
        <a:bodyPr/>
        <a:lstStyle/>
        <a:p>
          <a:endParaRPr lang="da-DK" dirty="0"/>
        </a:p>
      </dgm:t>
    </dgm:pt>
    <dgm:pt modelId="{08B16FEF-0040-4200-9A93-16A6E00B479E}" type="parTrans" cxnId="{8A29E02B-C054-438C-B2A2-C70D14258D21}">
      <dgm:prSet/>
      <dgm:spPr/>
      <dgm:t>
        <a:bodyPr/>
        <a:lstStyle/>
        <a:p>
          <a:endParaRPr lang="da-DK"/>
        </a:p>
      </dgm:t>
    </dgm:pt>
    <dgm:pt modelId="{7E5D08D7-3463-49D9-80D3-DCB81C9981FE}" type="sibTrans" cxnId="{8A29E02B-C054-438C-B2A2-C70D14258D21}">
      <dgm:prSet/>
      <dgm:spPr/>
      <dgm:t>
        <a:bodyPr/>
        <a:lstStyle/>
        <a:p>
          <a:endParaRPr lang="da-DK"/>
        </a:p>
      </dgm:t>
    </dgm:pt>
    <dgm:pt modelId="{AE6F8D1C-6FE7-453C-9396-AFD7D3B702ED}">
      <dgm:prSet phldrT="[Tekst]"/>
      <dgm:spPr/>
      <dgm:t>
        <a:bodyPr/>
        <a:lstStyle/>
        <a:p>
          <a:r>
            <a:rPr lang="da-DK" dirty="0" smtClean="0"/>
            <a:t/>
          </a:r>
          <a:br>
            <a:rPr lang="da-DK" dirty="0" smtClean="0"/>
          </a:br>
          <a:endParaRPr lang="da-DK" dirty="0"/>
        </a:p>
      </dgm:t>
    </dgm:pt>
    <dgm:pt modelId="{5CDCCF2C-46B7-4AFD-98C2-92254276251F}" type="parTrans" cxnId="{F7A9F826-590E-4EF5-B881-D8220CB361F0}">
      <dgm:prSet/>
      <dgm:spPr/>
      <dgm:t>
        <a:bodyPr/>
        <a:lstStyle/>
        <a:p>
          <a:endParaRPr lang="da-DK"/>
        </a:p>
      </dgm:t>
    </dgm:pt>
    <dgm:pt modelId="{2AEB524E-9FD0-42CC-A90B-6D7331DF7498}" type="sibTrans" cxnId="{F7A9F826-590E-4EF5-B881-D8220CB361F0}">
      <dgm:prSet/>
      <dgm:spPr/>
      <dgm:t>
        <a:bodyPr/>
        <a:lstStyle/>
        <a:p>
          <a:endParaRPr lang="da-DK"/>
        </a:p>
      </dgm:t>
    </dgm:pt>
    <dgm:pt modelId="{FE40618A-21B8-475B-84AD-3171B5A28442}" type="pres">
      <dgm:prSet presAssocID="{822AC705-1E1F-46BB-B544-151B91ADB90C}" presName="compositeShape" presStyleCnt="0">
        <dgm:presLayoutVars>
          <dgm:chMax val="7"/>
          <dgm:dir/>
          <dgm:resizeHandles val="exact"/>
        </dgm:presLayoutVars>
      </dgm:prSet>
      <dgm:spPr/>
    </dgm:pt>
    <dgm:pt modelId="{436FE0F1-D272-4184-8CAC-F2B141907FCE}" type="pres">
      <dgm:prSet presAssocID="{F4CC1612-598D-4E61-9DB1-563CB3DCC623}" presName="circ1" presStyleLbl="vennNode1" presStyleIdx="0" presStyleCnt="3" custScaleX="154730" custScaleY="140709" custLinFactNeighborX="-352" custLinFactNeighborY="6186"/>
      <dgm:spPr/>
      <dgm:t>
        <a:bodyPr/>
        <a:lstStyle/>
        <a:p>
          <a:endParaRPr lang="da-DK"/>
        </a:p>
      </dgm:t>
    </dgm:pt>
    <dgm:pt modelId="{C73F1E29-2B3E-4DAE-B5B3-86F9584CADE4}" type="pres">
      <dgm:prSet presAssocID="{F4CC1612-598D-4E61-9DB1-563CB3DCC62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F6354DB-3A7A-487E-AFBE-F5F9BF6859F8}" type="pres">
      <dgm:prSet presAssocID="{8AC24D03-4C18-4E47-9777-2CAB8F4DF92E}" presName="circ2" presStyleLbl="vennNode1" presStyleIdx="1" presStyleCnt="3" custScaleX="147395" custScaleY="132502" custLinFactNeighborX="31783" custLinFactNeighborY="8154"/>
      <dgm:spPr/>
      <dgm:t>
        <a:bodyPr/>
        <a:lstStyle/>
        <a:p>
          <a:endParaRPr lang="da-DK"/>
        </a:p>
      </dgm:t>
    </dgm:pt>
    <dgm:pt modelId="{D929768D-DEF2-40B4-9FE0-6BD93A273A43}" type="pres">
      <dgm:prSet presAssocID="{8AC24D03-4C18-4E47-9777-2CAB8F4DF92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2BFCCAA-ED15-4CF4-8E79-9C801DE7C415}" type="pres">
      <dgm:prSet presAssocID="{AE6F8D1C-6FE7-453C-9396-AFD7D3B702ED}" presName="circ3" presStyleLbl="vennNode1" presStyleIdx="2" presStyleCnt="3" custScaleX="148120" custScaleY="132861" custLinFactNeighborX="-30884" custLinFactNeighborY="14277"/>
      <dgm:spPr/>
      <dgm:t>
        <a:bodyPr/>
        <a:lstStyle/>
        <a:p>
          <a:endParaRPr lang="da-DK"/>
        </a:p>
      </dgm:t>
    </dgm:pt>
    <dgm:pt modelId="{7DC1B6B7-BEB9-435F-A82A-D96C9AFD38E3}" type="pres">
      <dgm:prSet presAssocID="{AE6F8D1C-6FE7-453C-9396-AFD7D3B702E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536A45F1-712B-425F-99CB-17E410FF9B01}" type="presOf" srcId="{AE6F8D1C-6FE7-453C-9396-AFD7D3B702ED}" destId="{52BFCCAA-ED15-4CF4-8E79-9C801DE7C415}" srcOrd="0" destOrd="0" presId="urn:microsoft.com/office/officeart/2005/8/layout/venn1"/>
    <dgm:cxn modelId="{8A29E02B-C054-438C-B2A2-C70D14258D21}" srcId="{822AC705-1E1F-46BB-B544-151B91ADB90C}" destId="{8AC24D03-4C18-4E47-9777-2CAB8F4DF92E}" srcOrd="1" destOrd="0" parTransId="{08B16FEF-0040-4200-9A93-16A6E00B479E}" sibTransId="{7E5D08D7-3463-49D9-80D3-DCB81C9981FE}"/>
    <dgm:cxn modelId="{AB82752E-E518-4157-B86A-0AC06699369E}" type="presOf" srcId="{8AC24D03-4C18-4E47-9777-2CAB8F4DF92E}" destId="{CF6354DB-3A7A-487E-AFBE-F5F9BF6859F8}" srcOrd="0" destOrd="0" presId="urn:microsoft.com/office/officeart/2005/8/layout/venn1"/>
    <dgm:cxn modelId="{3FC1CBA4-2671-45EA-8ED0-1F063A745181}" type="presOf" srcId="{822AC705-1E1F-46BB-B544-151B91ADB90C}" destId="{FE40618A-21B8-475B-84AD-3171B5A28442}" srcOrd="0" destOrd="0" presId="urn:microsoft.com/office/officeart/2005/8/layout/venn1"/>
    <dgm:cxn modelId="{48E2F0F4-BFA5-4EB1-8F8E-6D4500D9CDAA}" type="presOf" srcId="{F4CC1612-598D-4E61-9DB1-563CB3DCC623}" destId="{C73F1E29-2B3E-4DAE-B5B3-86F9584CADE4}" srcOrd="1" destOrd="0" presId="urn:microsoft.com/office/officeart/2005/8/layout/venn1"/>
    <dgm:cxn modelId="{F7A9F826-590E-4EF5-B881-D8220CB361F0}" srcId="{822AC705-1E1F-46BB-B544-151B91ADB90C}" destId="{AE6F8D1C-6FE7-453C-9396-AFD7D3B702ED}" srcOrd="2" destOrd="0" parTransId="{5CDCCF2C-46B7-4AFD-98C2-92254276251F}" sibTransId="{2AEB524E-9FD0-42CC-A90B-6D7331DF7498}"/>
    <dgm:cxn modelId="{8E7BC651-E3C3-430F-BDBD-F945F7EB988A}" type="presOf" srcId="{8AC24D03-4C18-4E47-9777-2CAB8F4DF92E}" destId="{D929768D-DEF2-40B4-9FE0-6BD93A273A43}" srcOrd="1" destOrd="0" presId="urn:microsoft.com/office/officeart/2005/8/layout/venn1"/>
    <dgm:cxn modelId="{CE642FBE-7E15-462E-B9BA-7F0B2FCBDAF7}" type="presOf" srcId="{AE6F8D1C-6FE7-453C-9396-AFD7D3B702ED}" destId="{7DC1B6B7-BEB9-435F-A82A-D96C9AFD38E3}" srcOrd="1" destOrd="0" presId="urn:microsoft.com/office/officeart/2005/8/layout/venn1"/>
    <dgm:cxn modelId="{B8F571EF-7FF9-42B8-A7E6-B555D8CA59D3}" type="presOf" srcId="{F4CC1612-598D-4E61-9DB1-563CB3DCC623}" destId="{436FE0F1-D272-4184-8CAC-F2B141907FCE}" srcOrd="0" destOrd="0" presId="urn:microsoft.com/office/officeart/2005/8/layout/venn1"/>
    <dgm:cxn modelId="{3FBD2A51-2C1D-43E5-B4EE-F37125F0B208}" srcId="{822AC705-1E1F-46BB-B544-151B91ADB90C}" destId="{F4CC1612-598D-4E61-9DB1-563CB3DCC623}" srcOrd="0" destOrd="0" parTransId="{29A20E68-A859-4B91-A73B-489F797F7696}" sibTransId="{4F4E479E-0EE5-4DB5-A003-5ABB23720379}"/>
    <dgm:cxn modelId="{EEA5AAD7-0E97-4CC5-88DA-58884641471B}" type="presParOf" srcId="{FE40618A-21B8-475B-84AD-3171B5A28442}" destId="{436FE0F1-D272-4184-8CAC-F2B141907FCE}" srcOrd="0" destOrd="0" presId="urn:microsoft.com/office/officeart/2005/8/layout/venn1"/>
    <dgm:cxn modelId="{E748A4F7-C21E-46B2-AD72-BC40C9D0349D}" type="presParOf" srcId="{FE40618A-21B8-475B-84AD-3171B5A28442}" destId="{C73F1E29-2B3E-4DAE-B5B3-86F9584CADE4}" srcOrd="1" destOrd="0" presId="urn:microsoft.com/office/officeart/2005/8/layout/venn1"/>
    <dgm:cxn modelId="{A975B333-0351-43C8-9D27-50FD5322B36F}" type="presParOf" srcId="{FE40618A-21B8-475B-84AD-3171B5A28442}" destId="{CF6354DB-3A7A-487E-AFBE-F5F9BF6859F8}" srcOrd="2" destOrd="0" presId="urn:microsoft.com/office/officeart/2005/8/layout/venn1"/>
    <dgm:cxn modelId="{EF22BCF5-BCC2-456C-8813-6DE04E0184B5}" type="presParOf" srcId="{FE40618A-21B8-475B-84AD-3171B5A28442}" destId="{D929768D-DEF2-40B4-9FE0-6BD93A273A43}" srcOrd="3" destOrd="0" presId="urn:microsoft.com/office/officeart/2005/8/layout/venn1"/>
    <dgm:cxn modelId="{3D1992EA-D1DD-4E7C-918B-B5262A6195E0}" type="presParOf" srcId="{FE40618A-21B8-475B-84AD-3171B5A28442}" destId="{52BFCCAA-ED15-4CF4-8E79-9C801DE7C415}" srcOrd="4" destOrd="0" presId="urn:microsoft.com/office/officeart/2005/8/layout/venn1"/>
    <dgm:cxn modelId="{B18841BE-6A22-466F-B6AB-5EB2ACA2D311}" type="presParOf" srcId="{FE40618A-21B8-475B-84AD-3171B5A28442}" destId="{7DC1B6B7-BEB9-435F-A82A-D96C9AFD38E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3C7167-815D-43A5-8C23-159CF905D6AD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5404A77-3110-4D07-808A-15B6610A3C61}">
      <dgm:prSet phldrT="[Teks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da-DK" dirty="0" smtClean="0"/>
            <a:t>Forberedelse af patienterne</a:t>
          </a:r>
          <a:endParaRPr lang="da-DK" dirty="0"/>
        </a:p>
      </dgm:t>
    </dgm:pt>
    <dgm:pt modelId="{399A0BDA-ABDA-418A-96B7-0AED66A31CE6}" type="parTrans" cxnId="{6FB34056-8C88-42CD-957E-22D0A632A7A7}">
      <dgm:prSet/>
      <dgm:spPr/>
      <dgm:t>
        <a:bodyPr/>
        <a:lstStyle/>
        <a:p>
          <a:endParaRPr lang="da-DK"/>
        </a:p>
      </dgm:t>
    </dgm:pt>
    <dgm:pt modelId="{4F83E3B0-7919-471F-8171-4B4E81A01163}" type="sibTrans" cxnId="{6FB34056-8C88-42CD-957E-22D0A632A7A7}">
      <dgm:prSet/>
      <dgm:spPr>
        <a:solidFill>
          <a:srgbClr val="FF0000"/>
        </a:solidFill>
      </dgm:spPr>
      <dgm:t>
        <a:bodyPr/>
        <a:lstStyle/>
        <a:p>
          <a:endParaRPr lang="da-DK"/>
        </a:p>
      </dgm:t>
    </dgm:pt>
    <dgm:pt modelId="{017F6E22-32D6-4541-A275-E06831A96076}">
      <dgm:prSet phldrT="[Teks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da-DK" dirty="0" smtClean="0"/>
            <a:t>Workshop 1: Borgere, pårørende og sundhedsprofessionelle </a:t>
          </a:r>
          <a:endParaRPr lang="da-DK" dirty="0"/>
        </a:p>
      </dgm:t>
    </dgm:pt>
    <dgm:pt modelId="{25B75A12-7F41-4B7C-8AF5-BC1D114454D3}" type="parTrans" cxnId="{9CF10C42-4235-4D5F-B1DE-AD15DCC31708}">
      <dgm:prSet/>
      <dgm:spPr/>
      <dgm:t>
        <a:bodyPr/>
        <a:lstStyle/>
        <a:p>
          <a:endParaRPr lang="da-DK"/>
        </a:p>
      </dgm:t>
    </dgm:pt>
    <dgm:pt modelId="{139FEC36-5E84-47E0-A799-E8E685A827DD}" type="sibTrans" cxnId="{9CF10C42-4235-4D5F-B1DE-AD15DCC31708}">
      <dgm:prSet/>
      <dgm:spPr>
        <a:solidFill>
          <a:srgbClr val="FF0000"/>
        </a:solidFill>
      </dgm:spPr>
      <dgm:t>
        <a:bodyPr/>
        <a:lstStyle/>
        <a:p>
          <a:endParaRPr lang="da-DK" dirty="0"/>
        </a:p>
      </dgm:t>
    </dgm:pt>
    <dgm:pt modelId="{943EC0F4-17B1-449E-8E36-8B8A4033089A}">
      <dgm:prSet phldrT="[Tekst]"/>
      <dgm:spPr>
        <a:ln w="38100">
          <a:solidFill>
            <a:srgbClr val="FF0000"/>
          </a:solidFill>
        </a:ln>
      </dgm:spPr>
      <dgm:t>
        <a:bodyPr/>
        <a:lstStyle/>
        <a:p>
          <a:r>
            <a:rPr lang="da-DK" dirty="0" smtClean="0"/>
            <a:t>Workshop 2: Borgere, pårørende og sundhedsprofessionelle</a:t>
          </a:r>
          <a:endParaRPr lang="da-DK" dirty="0"/>
        </a:p>
      </dgm:t>
    </dgm:pt>
    <dgm:pt modelId="{D211958F-1A83-47E9-87A1-A46DCA3BA17C}" type="parTrans" cxnId="{914DED9A-7255-41EF-81F5-FE3BD8ED0A10}">
      <dgm:prSet/>
      <dgm:spPr/>
      <dgm:t>
        <a:bodyPr/>
        <a:lstStyle/>
        <a:p>
          <a:endParaRPr lang="da-DK"/>
        </a:p>
      </dgm:t>
    </dgm:pt>
    <dgm:pt modelId="{5CC99450-02D7-403E-9459-614842E9CBC0}" type="sibTrans" cxnId="{914DED9A-7255-41EF-81F5-FE3BD8ED0A10}">
      <dgm:prSet/>
      <dgm:spPr/>
      <dgm:t>
        <a:bodyPr/>
        <a:lstStyle/>
        <a:p>
          <a:endParaRPr lang="da-DK"/>
        </a:p>
      </dgm:t>
    </dgm:pt>
    <dgm:pt modelId="{6013748A-1238-4F16-A855-D9B38CCC87DE}" type="pres">
      <dgm:prSet presAssocID="{6F3C7167-815D-43A5-8C23-159CF905D6AD}" presName="Name0" presStyleCnt="0">
        <dgm:presLayoutVars>
          <dgm:dir/>
          <dgm:resizeHandles val="exact"/>
        </dgm:presLayoutVars>
      </dgm:prSet>
      <dgm:spPr/>
    </dgm:pt>
    <dgm:pt modelId="{80D48ACA-6BDA-4D38-8F75-7E90C6B49139}" type="pres">
      <dgm:prSet presAssocID="{35404A77-3110-4D07-808A-15B6610A3C6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145ACC4-A439-473B-A95F-77B16596C534}" type="pres">
      <dgm:prSet presAssocID="{4F83E3B0-7919-471F-8171-4B4E81A01163}" presName="sibTrans" presStyleLbl="sibTrans2D1" presStyleIdx="0" presStyleCnt="2"/>
      <dgm:spPr/>
      <dgm:t>
        <a:bodyPr/>
        <a:lstStyle/>
        <a:p>
          <a:endParaRPr lang="da-DK"/>
        </a:p>
      </dgm:t>
    </dgm:pt>
    <dgm:pt modelId="{1DF30A0A-0135-42F5-83BB-586BE0CE3DB1}" type="pres">
      <dgm:prSet presAssocID="{4F83E3B0-7919-471F-8171-4B4E81A01163}" presName="connectorText" presStyleLbl="sibTrans2D1" presStyleIdx="0" presStyleCnt="2"/>
      <dgm:spPr/>
      <dgm:t>
        <a:bodyPr/>
        <a:lstStyle/>
        <a:p>
          <a:endParaRPr lang="da-DK"/>
        </a:p>
      </dgm:t>
    </dgm:pt>
    <dgm:pt modelId="{1D16DDD2-2808-40DB-BE49-2588160527BD}" type="pres">
      <dgm:prSet presAssocID="{017F6E22-32D6-4541-A275-E06831A960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CA40807-22A4-44CA-809C-3A90072A1173}" type="pres">
      <dgm:prSet presAssocID="{139FEC36-5E84-47E0-A799-E8E685A827DD}" presName="sibTrans" presStyleLbl="sibTrans2D1" presStyleIdx="1" presStyleCnt="2"/>
      <dgm:spPr/>
      <dgm:t>
        <a:bodyPr/>
        <a:lstStyle/>
        <a:p>
          <a:endParaRPr lang="da-DK"/>
        </a:p>
      </dgm:t>
    </dgm:pt>
    <dgm:pt modelId="{28B25FBF-A1AF-48F7-875C-5BBDFC84AA38}" type="pres">
      <dgm:prSet presAssocID="{139FEC36-5E84-47E0-A799-E8E685A827DD}" presName="connectorText" presStyleLbl="sibTrans2D1" presStyleIdx="1" presStyleCnt="2"/>
      <dgm:spPr/>
      <dgm:t>
        <a:bodyPr/>
        <a:lstStyle/>
        <a:p>
          <a:endParaRPr lang="da-DK"/>
        </a:p>
      </dgm:t>
    </dgm:pt>
    <dgm:pt modelId="{BF4DFFAD-7871-421D-B853-4B10113C4854}" type="pres">
      <dgm:prSet presAssocID="{943EC0F4-17B1-449E-8E36-8B8A4033089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25A3665-5312-4F2E-9211-6247100A970F}" type="presOf" srcId="{35404A77-3110-4D07-808A-15B6610A3C61}" destId="{80D48ACA-6BDA-4D38-8F75-7E90C6B49139}" srcOrd="0" destOrd="0" presId="urn:microsoft.com/office/officeart/2005/8/layout/process1"/>
    <dgm:cxn modelId="{6FB34056-8C88-42CD-957E-22D0A632A7A7}" srcId="{6F3C7167-815D-43A5-8C23-159CF905D6AD}" destId="{35404A77-3110-4D07-808A-15B6610A3C61}" srcOrd="0" destOrd="0" parTransId="{399A0BDA-ABDA-418A-96B7-0AED66A31CE6}" sibTransId="{4F83E3B0-7919-471F-8171-4B4E81A01163}"/>
    <dgm:cxn modelId="{45F37B00-606F-40A3-83FE-6BC2CBDD4AA1}" type="presOf" srcId="{139FEC36-5E84-47E0-A799-E8E685A827DD}" destId="{28B25FBF-A1AF-48F7-875C-5BBDFC84AA38}" srcOrd="1" destOrd="0" presId="urn:microsoft.com/office/officeart/2005/8/layout/process1"/>
    <dgm:cxn modelId="{523C7F52-EA61-44F9-9110-37A7B5A140C6}" type="presOf" srcId="{4F83E3B0-7919-471F-8171-4B4E81A01163}" destId="{C145ACC4-A439-473B-A95F-77B16596C534}" srcOrd="0" destOrd="0" presId="urn:microsoft.com/office/officeart/2005/8/layout/process1"/>
    <dgm:cxn modelId="{21CC039E-9490-4242-A020-B496039BE99B}" type="presOf" srcId="{139FEC36-5E84-47E0-A799-E8E685A827DD}" destId="{2CA40807-22A4-44CA-809C-3A90072A1173}" srcOrd="0" destOrd="0" presId="urn:microsoft.com/office/officeart/2005/8/layout/process1"/>
    <dgm:cxn modelId="{9CF10C42-4235-4D5F-B1DE-AD15DCC31708}" srcId="{6F3C7167-815D-43A5-8C23-159CF905D6AD}" destId="{017F6E22-32D6-4541-A275-E06831A96076}" srcOrd="1" destOrd="0" parTransId="{25B75A12-7F41-4B7C-8AF5-BC1D114454D3}" sibTransId="{139FEC36-5E84-47E0-A799-E8E685A827DD}"/>
    <dgm:cxn modelId="{24C13D5C-3E07-4B91-903A-5D10B940B0AC}" type="presOf" srcId="{6F3C7167-815D-43A5-8C23-159CF905D6AD}" destId="{6013748A-1238-4F16-A855-D9B38CCC87DE}" srcOrd="0" destOrd="0" presId="urn:microsoft.com/office/officeart/2005/8/layout/process1"/>
    <dgm:cxn modelId="{60BBE4A3-6B95-4477-AD75-C4273D719B97}" type="presOf" srcId="{017F6E22-32D6-4541-A275-E06831A96076}" destId="{1D16DDD2-2808-40DB-BE49-2588160527BD}" srcOrd="0" destOrd="0" presId="urn:microsoft.com/office/officeart/2005/8/layout/process1"/>
    <dgm:cxn modelId="{914DED9A-7255-41EF-81F5-FE3BD8ED0A10}" srcId="{6F3C7167-815D-43A5-8C23-159CF905D6AD}" destId="{943EC0F4-17B1-449E-8E36-8B8A4033089A}" srcOrd="2" destOrd="0" parTransId="{D211958F-1A83-47E9-87A1-A46DCA3BA17C}" sibTransId="{5CC99450-02D7-403E-9459-614842E9CBC0}"/>
    <dgm:cxn modelId="{11E5722D-E735-4FCC-8467-C59DD9870754}" type="presOf" srcId="{4F83E3B0-7919-471F-8171-4B4E81A01163}" destId="{1DF30A0A-0135-42F5-83BB-586BE0CE3DB1}" srcOrd="1" destOrd="0" presId="urn:microsoft.com/office/officeart/2005/8/layout/process1"/>
    <dgm:cxn modelId="{063B594B-B7FB-4853-ABED-1E06584BBA1A}" type="presOf" srcId="{943EC0F4-17B1-449E-8E36-8B8A4033089A}" destId="{BF4DFFAD-7871-421D-B853-4B10113C4854}" srcOrd="0" destOrd="0" presId="urn:microsoft.com/office/officeart/2005/8/layout/process1"/>
    <dgm:cxn modelId="{A78611D0-D1A0-43C9-A29D-34AE22A275CC}" type="presParOf" srcId="{6013748A-1238-4F16-A855-D9B38CCC87DE}" destId="{80D48ACA-6BDA-4D38-8F75-7E90C6B49139}" srcOrd="0" destOrd="0" presId="urn:microsoft.com/office/officeart/2005/8/layout/process1"/>
    <dgm:cxn modelId="{0D59073D-D816-4B8B-ADF9-47FB080F8929}" type="presParOf" srcId="{6013748A-1238-4F16-A855-D9B38CCC87DE}" destId="{C145ACC4-A439-473B-A95F-77B16596C534}" srcOrd="1" destOrd="0" presId="urn:microsoft.com/office/officeart/2005/8/layout/process1"/>
    <dgm:cxn modelId="{3C0DBE15-18D2-4A18-B6D5-15648ACE91B0}" type="presParOf" srcId="{C145ACC4-A439-473B-A95F-77B16596C534}" destId="{1DF30A0A-0135-42F5-83BB-586BE0CE3DB1}" srcOrd="0" destOrd="0" presId="urn:microsoft.com/office/officeart/2005/8/layout/process1"/>
    <dgm:cxn modelId="{E2EFEB37-4673-4399-AFFB-1F86644D0A91}" type="presParOf" srcId="{6013748A-1238-4F16-A855-D9B38CCC87DE}" destId="{1D16DDD2-2808-40DB-BE49-2588160527BD}" srcOrd="2" destOrd="0" presId="urn:microsoft.com/office/officeart/2005/8/layout/process1"/>
    <dgm:cxn modelId="{9EF32F16-004F-4202-A52D-87E447E1292C}" type="presParOf" srcId="{6013748A-1238-4F16-A855-D9B38CCC87DE}" destId="{2CA40807-22A4-44CA-809C-3A90072A1173}" srcOrd="3" destOrd="0" presId="urn:microsoft.com/office/officeart/2005/8/layout/process1"/>
    <dgm:cxn modelId="{149A1DDB-C203-465F-A082-4F682EBFF86B}" type="presParOf" srcId="{2CA40807-22A4-44CA-809C-3A90072A1173}" destId="{28B25FBF-A1AF-48F7-875C-5BBDFC84AA38}" srcOrd="0" destOrd="0" presId="urn:microsoft.com/office/officeart/2005/8/layout/process1"/>
    <dgm:cxn modelId="{64BEFB2C-FC30-4B2F-B75B-340827E94CED}" type="presParOf" srcId="{6013748A-1238-4F16-A855-D9B38CCC87DE}" destId="{BF4DFFAD-7871-421D-B853-4B10113C485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FE0F1-D272-4184-8CAC-F2B141907FCE}">
      <dsp:nvSpPr>
        <dsp:cNvPr id="0" name=""/>
        <dsp:cNvSpPr/>
      </dsp:nvSpPr>
      <dsp:spPr>
        <a:xfrm>
          <a:off x="1472735" y="-240586"/>
          <a:ext cx="3677300" cy="334407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800" kern="1200" dirty="0"/>
        </a:p>
      </dsp:txBody>
      <dsp:txXfrm>
        <a:off x="1963042" y="344627"/>
        <a:ext cx="2696686" cy="1504835"/>
      </dsp:txXfrm>
    </dsp:sp>
    <dsp:sp modelId="{CF6354DB-3A7A-487E-AFBE-F5F9BF6859F8}">
      <dsp:nvSpPr>
        <dsp:cNvPr id="0" name=""/>
        <dsp:cNvSpPr/>
      </dsp:nvSpPr>
      <dsp:spPr>
        <a:xfrm>
          <a:off x="3127910" y="1195290"/>
          <a:ext cx="3502977" cy="31490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6200" kern="1200" dirty="0"/>
        </a:p>
      </dsp:txBody>
      <dsp:txXfrm>
        <a:off x="4199238" y="2008790"/>
        <a:ext cx="2101786" cy="1731967"/>
      </dsp:txXfrm>
    </dsp:sp>
    <dsp:sp modelId="{52BFCCAA-ED15-4CF4-8E79-9C801DE7C415}">
      <dsp:nvSpPr>
        <dsp:cNvPr id="0" name=""/>
        <dsp:cNvSpPr/>
      </dsp:nvSpPr>
      <dsp:spPr>
        <a:xfrm>
          <a:off x="0" y="1191024"/>
          <a:ext cx="3520207" cy="31575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6200" kern="1200" dirty="0" smtClean="0"/>
            <a:t/>
          </a:r>
          <a:br>
            <a:rPr lang="da-DK" sz="6200" kern="1200" dirty="0" smtClean="0"/>
          </a:br>
          <a:endParaRPr lang="da-DK" sz="6200" kern="1200" dirty="0"/>
        </a:p>
      </dsp:txBody>
      <dsp:txXfrm>
        <a:off x="331486" y="2006728"/>
        <a:ext cx="2112124" cy="1736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48ACA-6BDA-4D38-8F75-7E90C6B49139}">
      <dsp:nvSpPr>
        <dsp:cNvPr id="0" name=""/>
        <dsp:cNvSpPr/>
      </dsp:nvSpPr>
      <dsp:spPr>
        <a:xfrm>
          <a:off x="5902" y="2180073"/>
          <a:ext cx="1764198" cy="105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Forberedelse af patienterne</a:t>
          </a:r>
          <a:endParaRPr lang="da-DK" sz="1300" kern="1200" dirty="0"/>
        </a:p>
      </dsp:txBody>
      <dsp:txXfrm>
        <a:off x="36905" y="2211076"/>
        <a:ext cx="1702192" cy="996513"/>
      </dsp:txXfrm>
    </dsp:sp>
    <dsp:sp modelId="{C145ACC4-A439-473B-A95F-77B16596C534}">
      <dsp:nvSpPr>
        <dsp:cNvPr id="0" name=""/>
        <dsp:cNvSpPr/>
      </dsp:nvSpPr>
      <dsp:spPr>
        <a:xfrm>
          <a:off x="1946521" y="2490572"/>
          <a:ext cx="374010" cy="43752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/>
        </a:p>
      </dsp:txBody>
      <dsp:txXfrm>
        <a:off x="1946521" y="2578076"/>
        <a:ext cx="261807" cy="262513"/>
      </dsp:txXfrm>
    </dsp:sp>
    <dsp:sp modelId="{1D16DDD2-2808-40DB-BE49-2588160527BD}">
      <dsp:nvSpPr>
        <dsp:cNvPr id="0" name=""/>
        <dsp:cNvSpPr/>
      </dsp:nvSpPr>
      <dsp:spPr>
        <a:xfrm>
          <a:off x="2475780" y="2180073"/>
          <a:ext cx="1764198" cy="105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Workshop 1: Borgere, pårørende og sundhedsprofessionelle </a:t>
          </a:r>
          <a:endParaRPr lang="da-DK" sz="1300" kern="1200" dirty="0"/>
        </a:p>
      </dsp:txBody>
      <dsp:txXfrm>
        <a:off x="2506783" y="2211076"/>
        <a:ext cx="1702192" cy="996513"/>
      </dsp:txXfrm>
    </dsp:sp>
    <dsp:sp modelId="{2CA40807-22A4-44CA-809C-3A90072A1173}">
      <dsp:nvSpPr>
        <dsp:cNvPr id="0" name=""/>
        <dsp:cNvSpPr/>
      </dsp:nvSpPr>
      <dsp:spPr>
        <a:xfrm>
          <a:off x="4416399" y="2490572"/>
          <a:ext cx="374010" cy="43752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100" kern="1200" dirty="0"/>
        </a:p>
      </dsp:txBody>
      <dsp:txXfrm>
        <a:off x="4416399" y="2578076"/>
        <a:ext cx="261807" cy="262513"/>
      </dsp:txXfrm>
    </dsp:sp>
    <dsp:sp modelId="{BF4DFFAD-7871-421D-B853-4B10113C4854}">
      <dsp:nvSpPr>
        <dsp:cNvPr id="0" name=""/>
        <dsp:cNvSpPr/>
      </dsp:nvSpPr>
      <dsp:spPr>
        <a:xfrm>
          <a:off x="4945658" y="2180073"/>
          <a:ext cx="1764198" cy="1058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300" kern="1200" dirty="0" smtClean="0"/>
            <a:t>Workshop 2: Borgere, pårørende og sundhedsprofessionelle</a:t>
          </a:r>
          <a:endParaRPr lang="da-DK" sz="1300" kern="1200" dirty="0"/>
        </a:p>
      </dsp:txBody>
      <dsp:txXfrm>
        <a:off x="4976661" y="2211076"/>
        <a:ext cx="1702192" cy="996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35717-3087-4E52-9798-1FA1E3EC71F5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677E8-ED0A-42A2-A8E3-9D9735DFBD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1376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0763A-C9B6-4713-A4B6-6C425220762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917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med implementeringen er at sikre, at: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relevante medarbejdere i den primære og sekundære sundhedssektor kender til forløbsprogrammet og dets funktion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forløbsprogrammet indarbejdes i de enkelte aktørers procedurer og instrukser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Forløbsprogrammet anvendes systematisk i det daglige tværsektorielle samarbejde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Implementeringen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tager sit udgangspunkt i de allerede eksisterende fora i Region Syddanmark, således at: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Sundhedskoordinationsudvalget (SKU)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godkender forløbsprogrammet og er ansvarlig for den løbende monitorering.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Administrative Kontaktforum (DAK)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ansvarlig for implementeringen af forløbsprogrammet.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Følgegruppen for Forebyggelse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ansvarlige for løbende at følge implementeringen og effekten af forløbsprogrammet og på den baggrund udarbejde halvårlige status til SKU og DAK.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lokale samordningsfora (SOF) (somatik)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koordinerer den lokale implementering af forløbsprogrammet på tværs af sygehusenheder, kommuner og almen praksis. Der udarbejdes i regi af hvert SOF en lokal implementeringsplan, hvori det beskrives, hvordan implementeringen håndteres, hvilke initiativer der iværksættes og tidsplan herfor.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lokale Samordningsfora (Psykiatri)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forholder sig til forløbsprogrammet og justerer lokale samarbejdsaftaler og procedurer i henhold hertil.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Sygehusene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Sygehusledelserne er ansvarlige for at forløbsprogrammet implementeres på regionens sygehuse. Alle relevante medarbejdere skal introduceres til forløbsprogrammet, og dets samarbejds- og kommunikationsgange skal indarbejdes i gældende instrukser og procedurer.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Kommunerne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 kommunale ledelser er ansvarlige for, at forløbsprogrammet implementeres i alle relevante afdelinger. Alle relevante medarbejdere skal introduceres til forløbsprogrammet, og dets samarbejds- og kommunikationsgange skal indarbejdes i gældende instrukser og procedurer. Kommunerne har et særligt ansvar ift. at overtage den sygdomsspecifikke patientuddannelse og specialiserede genoptræning fra sygehusene senest per 1/1 2019. Kommunerne er ansvarlige for eventuelt at dagsordenssætte forløbsprogrammet på de lokale Social- og Sundhedsudvalg.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Kommunalt Lægelige Udvalg: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Endvidere dagsordenssættes forløbsprogrammet på de lokale </a:t>
            </a:r>
            <a:r>
              <a:rPr lang="da-DK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KLU’er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 det formål at implementere programmet i det lokale samarbejde mellem kommunen og almen praksis.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Apotekerforeningen: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Informerer apotekerne i Region Syddanmark om forløbsprogrammet.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 Syddanmark: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Informerer deres medlemmer om forløbsprogrammet. Region Syddanmark informerer også de praktiserende læger igennem nyhedsbrevet ”Praksisnyt”. De regionale praksis- og datakonsulenter kan ligeledes bidrage med råd og vejledning i anvendelsen af forløbsprogrammet.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3778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685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målet, at forløbsprogrammet skal systematisere samarbejdet om patientforløb for mennesker med diabetes.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nye forløbsprogram for mennesker med diabetes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skal hjælpe til at borgere med multisygdom kan få tilrettelagt deres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samlede forløb på tværs af sektorer.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 andre ord skal forløbsprogrammet kunne håndtere, at kronisk syge kan have brug for flere samtidige indsatser, der fordeles mellem sygehuset, praksissektoren og flere forskellige kommunale forvaltninger.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Kompleksiteten stiller store krav til samarbejde, koordinering og kommunikation mellem aktørerne, når vi tilstræber højst mulig kvalitet og sammenhæng i alle forløb.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vores mål, at det nye forløbsprogram i endnu højere grad skal kunne håndtere kompleksiteten i patientforløb. Forløbsprogrammet er til for jer og skal være en hjælp til at sikre sammenhængende patientforløb.</a:t>
            </a:r>
          </a:p>
          <a:p>
            <a:endParaRPr lang="da-DK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nye forløbsprogram for mennesker med diabetes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 beskrive den tværfaglige, tværsektorielle og koordinerede indsats, og udgangspunktet er den bedste viden, anbefalinger og lovgivning på området.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Forløbsprogrammet skal med patienten i centrum angive ansvars- og opgavefordeling samt procedurer for samarbejde, koordinering og kommunikation mellem de involverede aktører på tværs af enheder og sektorer.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286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9284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7247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Region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Syddanmark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tror vi på, at behandlingen og rehabiliteringen er en arbejdsopgave, som patient, pårørende og sundhedsprofessionelle er sammen om.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Inddragelse af patienter og pårørende giver bedre behandlingsresultater, færre utilsigtede hændelser og øget patienttilfredshed.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Arbejdsgruppen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har derfor bedt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patienter med diabetes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og deres pårørende om hjælp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til at udvikle det nye forløbsprogram for mennesker med diabetes.</a:t>
            </a:r>
          </a:p>
          <a:p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har gjort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arbejdsgruppen klogere på, hvordan vi skaber bedre og mere sammenhængende forløb og bidrager med et andet perspektiv.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22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790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Arbejdsgruppen kom frem til, at der var behov for et situationsspecifikt forløbsprogram, som beskriver de situationer, hvor mennesker med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diabetes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er i kontakt med sundhedsvæsenet (fx årskontroller og konsultationer i almen praksis, deltagelse i kommunale rehabiliteringstilbud, indlæggelser på sygehus etc.). 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Pointen med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det er at gøre</a:t>
            </a: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programmet så nemt at omsætte til praktisk handling, som muligt. Det endelige forløbsprogram beskriver således roller og opgaver for hver af de involverede aktører i givne situationer. Derfor kan forløbsprogrammet både bruges som:</a:t>
            </a:r>
          </a:p>
          <a:p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kortfattet opslagsværk i det daglige arbejde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udgangspunkt for at udarbejde sektorspecifikke instrukser mv.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værktøj til den mere overordnede planlægning af den mono- og tværsektorielle indsats for mennesker med KOL.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254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Hovedkonklusionen fra brugerinddragelsesprocessen</a:t>
            </a:r>
            <a:r>
              <a:rPr lang="da-DK" baseline="0" dirty="0" smtClean="0"/>
              <a:t> både for KOL og diabetes har været at det allervigtigste er at forbedre kommunikationen i patientforløbene. </a:t>
            </a:r>
          </a:p>
          <a:p>
            <a:r>
              <a:rPr lang="da-DK" baseline="0" dirty="0" smtClean="0"/>
              <a:t>Der foregår givetvis megen god og værdifuld kommunikation, men vi har brug for at være mere systematiske, så vi minimerer antallet af eksempler på borgere, der oplever mangelfuld kommunikation.</a:t>
            </a:r>
          </a:p>
          <a:p>
            <a:endParaRPr lang="da-DK" baseline="0" dirty="0" smtClean="0"/>
          </a:p>
          <a:p>
            <a:r>
              <a:rPr lang="da-DK" dirty="0" smtClean="0"/>
              <a:t>Kommunikationspakken</a:t>
            </a:r>
            <a:r>
              <a:rPr lang="da-DK" baseline="0" dirty="0" smtClean="0"/>
              <a:t> er et dokument, der supplerer forløbsprogrammet. Formålet er at bidrage til en mere systematisk kommunikation med borgerne og deres pårørende. Pakken indeholder:</a:t>
            </a:r>
          </a:p>
          <a:p>
            <a:endParaRPr lang="da-DK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Temaer, der er vigtige i kommunikationen med mennesker med diabetes ved diagnosetidspunktet og løbende i behandlings- og rehabiliteringsindsatsen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Anbefalinger til god mundtlig og skriftlig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Anbefalinger til, hvordan borgerne kan inddrages bedre i forløbet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baseline="0" dirty="0" smtClean="0"/>
              <a:t>En tjekliste til patienterne, så de kan følge med i, om de føler sig velinformerede om de vigtigste emner, når man lever med diabetes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604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forbindelse med kommunernes overtagelse af den sygdomsspecifikke patientuddannelse og specialiserede genoptræning fra sygehusene senest per 1/1 2019</a:t>
            </a:r>
            <a:r>
              <a:rPr lang="da-DK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har kommunerne et særligt ansvar for at sikre tilstrækkelige kompetencer til varetagelse af opgaven.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a-DK" sz="1200" b="0" u="none" dirty="0" smtClean="0"/>
              <a:t>Sundhedsstyrelsen</a:t>
            </a:r>
            <a:r>
              <a:rPr lang="da-DK" sz="1200" b="0" u="none" baseline="0" dirty="0" smtClean="0"/>
              <a:t> anfører i sin publikation ‘Anbefalinger til forebyggelsestilbud til borgere med kronisk sygdom’, at kommunerne tilbyder borgere en afklarende samtale, der som minimum </a:t>
            </a:r>
            <a:r>
              <a:rPr lang="da-DK" sz="1200" dirty="0" smtClean="0"/>
              <a:t>adresserer: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Funktionsevne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Hverdagsliv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Risikofaktorer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200" dirty="0" smtClean="0"/>
              <a:t>Sygdomssituation</a:t>
            </a:r>
          </a:p>
          <a:p>
            <a:endParaRPr lang="da-DK" sz="1200" dirty="0" smtClean="0"/>
          </a:p>
          <a:p>
            <a:r>
              <a:rPr lang="da-DK" sz="1200" dirty="0" smtClean="0"/>
              <a:t>Terminologien</a:t>
            </a:r>
            <a:r>
              <a:rPr lang="da-DK" sz="1200" baseline="0" dirty="0" smtClean="0"/>
              <a:t> vedr. kommunale tilbud er tilrettet gennem hele dokumentet, jf. </a:t>
            </a:r>
            <a:r>
              <a:rPr lang="da-DK" sz="1200" b="0" u="none" baseline="0" dirty="0" smtClean="0"/>
              <a:t>publikation ‘Anbefalinger til forebyggelsestilbud til borgere med kronisk sygdom’, fx </a:t>
            </a:r>
            <a:r>
              <a:rPr lang="da-DK" sz="1200" baseline="0" dirty="0" smtClean="0"/>
              <a:t>sygdomsmestring, ernæringsindsats mv.</a:t>
            </a:r>
            <a:endParaRPr lang="da-DK" sz="1200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677E8-ED0A-42A2-A8E3-9D9735DFBDE1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464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083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879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618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214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5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32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651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591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72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43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da-D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9523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C0C4359-07ED-490D-BE25-F644F5E37564}" type="datetimeFigureOut">
              <a:rPr lang="da-DK" smtClean="0"/>
              <a:t>23-03-2018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A3C9C45-00BD-45D9-8F32-0E07AA696A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79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ionsyddanmark.dk/wm280600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felt 9"/>
          <p:cNvSpPr txBox="1"/>
          <p:nvPr/>
        </p:nvSpPr>
        <p:spPr>
          <a:xfrm>
            <a:off x="396240" y="1219200"/>
            <a:ext cx="62941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b="1" dirty="0" smtClean="0"/>
              <a:t>Implementering af det </a:t>
            </a:r>
          </a:p>
          <a:p>
            <a:r>
              <a:rPr lang="da-DK" sz="4800" b="1" dirty="0" smtClean="0"/>
              <a:t>tværsektorielle forløbsprogram for mennesker med diabetes</a:t>
            </a:r>
            <a:endParaRPr lang="da-DK" sz="4800" b="1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509">
            <a:off x="7048196" y="441960"/>
            <a:ext cx="4138313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53" y="565405"/>
            <a:ext cx="3634739" cy="5094589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78854" y="565406"/>
            <a:ext cx="3634739" cy="5076342"/>
          </a:xfrm>
        </p:spPr>
        <p:txBody>
          <a:bodyPr>
            <a:noAutofit/>
          </a:bodyPr>
          <a:lstStyle/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15107" y="565406"/>
            <a:ext cx="5990494" cy="47397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</a:rPr>
              <a:t>Kommunikationspakken </a:t>
            </a:r>
          </a:p>
          <a:p>
            <a:endParaRPr lang="da-DK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Mange </a:t>
            </a:r>
            <a:r>
              <a:rPr lang="da-DK" sz="2000" dirty="0"/>
              <a:t>patienter og pårørende oplever kommunikationen med dem som </a:t>
            </a:r>
            <a:r>
              <a:rPr lang="da-DK" sz="2000" dirty="0" smtClean="0"/>
              <a:t>mangelfuld</a:t>
            </a:r>
          </a:p>
          <a:p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Kommunikationspakken </a:t>
            </a:r>
            <a:r>
              <a:rPr lang="da-DK" sz="2000" dirty="0"/>
              <a:t>lægger op til en mere systematisk kommunikation, når diagnosen stilles og løbende i behandlings- og </a:t>
            </a:r>
            <a:r>
              <a:rPr lang="da-DK" sz="2000" dirty="0" smtClean="0"/>
              <a:t>rehabiliteringsindsatsen</a:t>
            </a:r>
          </a:p>
          <a:p>
            <a:endParaRPr lang="da-DK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 smtClean="0"/>
              <a:t>Kommunikationspakken </a:t>
            </a:r>
            <a:r>
              <a:rPr lang="da-DK" sz="2000" dirty="0"/>
              <a:t>indeholder temaer, der bør indgå i kommunikationen, en tjekliste til patienterne selv og anbefalinger til, hvordan </a:t>
            </a:r>
            <a:r>
              <a:rPr lang="da-DK" sz="2000" dirty="0" smtClean="0"/>
              <a:t> sundhedsprofessionelle </a:t>
            </a:r>
            <a:r>
              <a:rPr lang="da-DK" sz="2000" dirty="0"/>
              <a:t>kan kommunikere bedre og inddrage patienter og pårørende mere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169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715107" y="693174"/>
            <a:ext cx="5990494" cy="60067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solidFill>
                  <a:srgbClr val="FF0000"/>
                </a:solidFill>
              </a:rPr>
              <a:t>Vigtigste ændringer</a:t>
            </a:r>
          </a:p>
          <a:p>
            <a:endParaRPr lang="da-DK" sz="2000" dirty="0" smtClean="0"/>
          </a:p>
          <a:p>
            <a:r>
              <a:rPr lang="da-DK" sz="2000" dirty="0" smtClean="0"/>
              <a:t>Opgaver </a:t>
            </a:r>
            <a:r>
              <a:rPr lang="da-DK" sz="2000" dirty="0"/>
              <a:t>forbundet med specialiseret patientuddannelse og genoptræning overgår fra sygehuse til kommuner</a:t>
            </a:r>
          </a:p>
          <a:p>
            <a:endParaRPr lang="da-DK" sz="2000" dirty="0"/>
          </a:p>
          <a:p>
            <a:r>
              <a:rPr lang="da-DK" sz="2000" dirty="0"/>
              <a:t>Simplificering af henvisning til kommuner fra almen praksis og sygehus (dynamisk henvisning med efterfølgende afklarende samtale samt systematiske afslutningsnotater)</a:t>
            </a:r>
          </a:p>
          <a:p>
            <a:endParaRPr lang="da-DK" sz="2000" dirty="0"/>
          </a:p>
          <a:p>
            <a:r>
              <a:rPr lang="da-DK" sz="2000" dirty="0"/>
              <a:t>Anbefalinger til kommunale forebyggelsestilbud til borgere med kronisk sygdom (baseret på Sundhedsstyrelsens anbefalinger -&gt; ensretning af kommunale forebyggelsestilbud</a:t>
            </a:r>
            <a:r>
              <a:rPr lang="da-DK" sz="2000" dirty="0" smtClean="0"/>
              <a:t>)</a:t>
            </a:r>
          </a:p>
          <a:p>
            <a:endParaRPr lang="da-DK" sz="2000" dirty="0"/>
          </a:p>
          <a:p>
            <a:r>
              <a:rPr lang="da-DK" sz="2000" dirty="0" smtClean="0"/>
              <a:t>Forløbsprogrammet for diabetes er tilrettet efter </a:t>
            </a:r>
            <a:r>
              <a:rPr lang="da-DK" sz="2000" smtClean="0"/>
              <a:t>OK18 for Almen Praksis </a:t>
            </a:r>
            <a:endParaRPr lang="da-DK" sz="2000" dirty="0"/>
          </a:p>
          <a:p>
            <a:pPr lvl="1">
              <a:spcBef>
                <a:spcPts val="1000"/>
              </a:spcBef>
            </a:pPr>
            <a:endParaRPr lang="da-DK" dirty="0"/>
          </a:p>
          <a:p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8052619" y="1623587"/>
            <a:ext cx="39083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 forbindelse med kommunernes overtagelse af den sygdomsspecifikke patientuddannelse og specialiserede genoptræning fra sygehusene senest per 1/1 </a:t>
            </a:r>
            <a:r>
              <a:rPr lang="da-DK" dirty="0" smtClean="0"/>
              <a:t>2019, </a:t>
            </a:r>
            <a:r>
              <a:rPr lang="da-DK" dirty="0"/>
              <a:t>har kommunerne et særligt ansvar for at sikre tilstrækkelige kompetencer til varetagelse af opgaven.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97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X:\Regionshuset\Tværsektorielt samarbejde\Anders F\Nye rammer for kronisk sygdom\KOL\Implementering\Organisationstræ 1611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6" y="1037513"/>
            <a:ext cx="7010084" cy="4758604"/>
          </a:xfrm>
          <a:prstGeom prst="rect">
            <a:avLst/>
          </a:prstGeom>
          <a:noFill/>
          <a:ln w="165100">
            <a:solidFill>
              <a:schemeClr val="bg1">
                <a:lumMod val="85000"/>
              </a:schemeClr>
            </a:solidFill>
          </a:ln>
        </p:spPr>
      </p:pic>
      <p:graphicFrame>
        <p:nvGraphicFramePr>
          <p:cNvPr id="7" name="Pladsholder til indhold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6118582"/>
              </p:ext>
            </p:extLst>
          </p:nvPr>
        </p:nvGraphicFramePr>
        <p:xfrm>
          <a:off x="7742033" y="1120655"/>
          <a:ext cx="423839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226"/>
                <a:gridCol w="1698172"/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Indsats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Tid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Politisk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godkendelse 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r>
                        <a:rPr lang="da-DK" sz="2400" baseline="0" dirty="0" smtClean="0">
                          <a:solidFill>
                            <a:schemeClr val="tx1"/>
                          </a:solidFill>
                        </a:rPr>
                        <a:t> Kvartal 2018</a:t>
                      </a:r>
                      <a:endParaRPr lang="da-DK" sz="2400" dirty="0">
                        <a:solidFill>
                          <a:schemeClr val="tx1"/>
                        </a:solidFill>
                      </a:endParaRPr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Tilrettelæggelse af lokal implementering </a:t>
                      </a:r>
                      <a:endParaRPr lang="da-DK" sz="2400" dirty="0"/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 dirty="0" smtClean="0"/>
                        <a:t>2.</a:t>
                      </a:r>
                      <a:r>
                        <a:rPr lang="da-DK" sz="2400" baseline="0" dirty="0" smtClean="0"/>
                        <a:t> kvartal 2018</a:t>
                      </a:r>
                      <a:endParaRPr lang="da-DK" sz="2400" dirty="0"/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 smtClean="0"/>
                        <a:t>Flytning</a:t>
                      </a:r>
                      <a:r>
                        <a:rPr lang="da-DK" sz="2400" baseline="0" dirty="0" smtClean="0"/>
                        <a:t> af specialiseret genoptræning og patientuddannelse</a:t>
                      </a:r>
                      <a:endParaRPr lang="da-DK" sz="2400" dirty="0"/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400" dirty="0" smtClean="0"/>
                        <a:t>Senest 1. januar 2019</a:t>
                      </a:r>
                      <a:endParaRPr lang="da-DK" sz="2400" dirty="0"/>
                    </a:p>
                  </a:txBody>
                  <a:tcPr marL="87482" marR="87482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47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/>
          <p:cNvSpPr txBox="1"/>
          <p:nvPr/>
        </p:nvSpPr>
        <p:spPr>
          <a:xfrm>
            <a:off x="701459" y="913136"/>
            <a:ext cx="5990494" cy="29546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FF0000"/>
                </a:solidFill>
              </a:rPr>
              <a:t>Forventede effekter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(</a:t>
            </a:r>
            <a:r>
              <a:rPr lang="da-DK" sz="2400" dirty="0"/>
              <a:t>Endnu) bedre brugerinddragelse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Sammenhængende patientforløb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Flere henvisninger til kommunale forebyggelsestilbud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Større tryghed blandt borgere og pårørende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/>
              <a:t>Forbedret </a:t>
            </a:r>
            <a:r>
              <a:rPr lang="da-DK" sz="2400" dirty="0" smtClean="0"/>
              <a:t>brugertilfredshed</a:t>
            </a:r>
            <a:endParaRPr lang="da-DK" dirty="0"/>
          </a:p>
          <a:p>
            <a:endParaRPr lang="da-DK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034" y="3439236"/>
            <a:ext cx="4312940" cy="3264272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8034" y="913136"/>
            <a:ext cx="4312940" cy="211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6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94095" y="969616"/>
            <a:ext cx="3398520" cy="5076342"/>
          </a:xfrm>
        </p:spPr>
        <p:txBody>
          <a:bodyPr>
            <a:noAutofit/>
          </a:bodyPr>
          <a:lstStyle/>
          <a:p>
            <a:r>
              <a:rPr lang="da-DK" b="1" dirty="0" smtClean="0"/>
              <a:t>Dette forløbsprogram beskriver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Den tværfaglige indsats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Den tværsektorielle indsats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Den koordinerede sundhedsfaglige indsats</a:t>
            </a:r>
          </a:p>
          <a:p>
            <a:endParaRPr lang="da-DK" dirty="0" smtClean="0"/>
          </a:p>
          <a:p>
            <a:r>
              <a:rPr lang="da-DK" b="1" dirty="0" smtClean="0"/>
              <a:t>Vigtigste fokus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Aktørernes samarbejde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Koordinering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Kommunikation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 smtClean="0"/>
              <a:t>Inddragelse af borgere med diabetes og deres pårørende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45587" y="872197"/>
            <a:ext cx="5950634" cy="50783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solidFill>
                  <a:srgbClr val="FF0000"/>
                </a:solidFill>
              </a:rPr>
              <a:t>Formålet med dette forløbsprogram er at sikre:</a:t>
            </a:r>
          </a:p>
          <a:p>
            <a:endParaRPr lang="da-DK" sz="28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Høj og ensartet kvalitet af den samlede behandlings- og rehabiliteringsindsats for borgere med diabetes i det syddanske sundhedsvæsen</a:t>
            </a:r>
            <a:endParaRPr lang="da-DK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Sammenhæng i borgernes forløb Inddragelse af borgerne og deres pårørende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 smtClean="0"/>
              <a:t>Hensigtsmæssig udnyttelse af ressourcerne i det syddanske sundhedsvæsen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dirty="0"/>
          </a:p>
          <a:p>
            <a:endParaRPr lang="da-DK" sz="2400" dirty="0" smtClean="0"/>
          </a:p>
        </p:txBody>
      </p:sp>
    </p:spTree>
    <p:extLst>
      <p:ext uri="{BB962C8B-B14F-4D97-AF65-F5344CB8AC3E}">
        <p14:creationId xmlns:p14="http://schemas.microsoft.com/office/powerpoint/2010/main" val="7710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94095" y="969616"/>
            <a:ext cx="3398520" cy="5076342"/>
          </a:xfrm>
        </p:spPr>
        <p:txBody>
          <a:bodyPr>
            <a:noAutofit/>
          </a:bodyPr>
          <a:lstStyle/>
          <a:p>
            <a:r>
              <a:rPr lang="da-DK" dirty="0"/>
              <a:t>Hvordan kan forløbsprogrammet anvendes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Et opslagsværk i det daglige arbejde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Et udgangspunkt for at udarbejde sektorspecifikke instrukser mv.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Et værktøj til den mere overordnede planlægning af den mono- og tværsektorielle indsats for mennesker med </a:t>
            </a:r>
            <a:r>
              <a:rPr lang="nb-NO" dirty="0"/>
              <a:t>type 1- og type 2-diabetes.</a:t>
            </a:r>
            <a:endParaRPr lang="da-DK" dirty="0"/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45587" y="872197"/>
            <a:ext cx="5950634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400" b="1">
                <a:solidFill>
                  <a:srgbClr val="FF0000"/>
                </a:solidFill>
              </a:rPr>
              <a:t>Målgruppen for forløbsprogrammet </a:t>
            </a:r>
            <a:r>
              <a:rPr lang="da-DK" sz="2400"/>
              <a:t>er alle</a:t>
            </a:r>
          </a:p>
          <a:p>
            <a:r>
              <a:rPr lang="da-DK" sz="2400"/>
              <a:t>syddanske borgere med diabetes uanset sygdommens sværhedsgrad (type 1- og type 2-diabetes samt øvrige diabetesformer) samt borgere i risiko for at udvikle diabetes. </a:t>
            </a:r>
          </a:p>
          <a:p>
            <a:endParaRPr lang="da-DK" sz="2400"/>
          </a:p>
          <a:p>
            <a:r>
              <a:rPr lang="da-DK" sz="2400"/>
              <a:t>I dette forløbsprogram anvendes den brede betegnelse ”borgere med diabetes”. </a:t>
            </a:r>
          </a:p>
          <a:p>
            <a:endParaRPr lang="da-DK" sz="2400"/>
          </a:p>
          <a:p>
            <a:r>
              <a:rPr lang="da-DK" sz="2400"/>
              <a:t>Hvor der er særskilte retningslinjer mv. for hhv. type 1- og 2-diabetes, nævnes de separat.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25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78854" y="565406"/>
            <a:ext cx="3634739" cy="5076342"/>
          </a:xfrm>
        </p:spPr>
        <p:txBody>
          <a:bodyPr>
            <a:noAutofit/>
          </a:bodyPr>
          <a:lstStyle/>
          <a:p>
            <a:r>
              <a:rPr lang="da-DK" dirty="0" smtClean="0"/>
              <a:t>Udvalgte konklusioner fra evaluering af de tidligere forløbsprogrammer (COWI, 2014)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Implementeringen </a:t>
            </a:r>
            <a:r>
              <a:rPr lang="da-DK" dirty="0"/>
              <a:t>skal følges til dørs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Kommunikationen skal </a:t>
            </a:r>
            <a:r>
              <a:rPr lang="da-DK" dirty="0" smtClean="0"/>
              <a:t>styrkes</a:t>
            </a:r>
            <a:endParaRPr lang="da-DK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 Der </a:t>
            </a:r>
            <a:r>
              <a:rPr lang="da-DK" dirty="0"/>
              <a:t>er utilstrækkeligt kendskab til hinandens indsatser på tværs af sektorerne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Patienter oplever overlap og manglende sammenhæng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/>
              <a:t>Flere patienter skal henvises til kommunale rehabiliteringstilbud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 dirty="0" smtClean="0"/>
              <a:t>Almen </a:t>
            </a:r>
            <a:r>
              <a:rPr lang="da-DK" dirty="0"/>
              <a:t>praksis efterlyser systematisk tilbagemelding fra kommunerne efter afsluttet rehabiliteringstilbud</a:t>
            </a:r>
          </a:p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15107" y="565406"/>
            <a:ext cx="5950634" cy="44627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F0000"/>
                </a:solidFill>
              </a:rPr>
              <a:t>Den oprindelige opgave</a:t>
            </a:r>
          </a:p>
          <a:p>
            <a:r>
              <a:rPr lang="da-DK" sz="2000" dirty="0"/>
              <a:t>De nye rammer for kronisk sygdom skal: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Afspejle den udvikling, der er sket i sygehus, almen praksis og kommune siden udarbejdelsen af de eksisterende forløbsprogrammer.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Gøre aftaler om forløb på tværs af sektorgrænser mere forpligtende og enkle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Sikre en sammenhængende indsats med tidlig opsporing, forebyggelse, behandling og rehabilitering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Have et skarpt fokus på den rehabiliterende tilgang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Sikre at indsatserne tager udgangspunkt i det hele menneske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000" dirty="0"/>
              <a:t>Inddrage patienter og pårørende fra start.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761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54062" y="804933"/>
            <a:ext cx="3519778" cy="5306307"/>
          </a:xfrm>
        </p:spPr>
        <p:txBody>
          <a:bodyPr>
            <a:noAutofit/>
          </a:bodyPr>
          <a:lstStyle/>
          <a:p>
            <a:r>
              <a:rPr lang="da-DK" b="1" dirty="0" smtClean="0"/>
              <a:t>Udvikling i fællesskab - Vi er mange eksperter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Patienter og pårørende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Sundhedsprofessionelle fra sygehuse, kommuner og almen praksis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Administrativ arbejdsgruppe</a:t>
            </a:r>
            <a:endParaRPr lang="da-DK" dirty="0"/>
          </a:p>
          <a:p>
            <a:r>
              <a:rPr lang="da-DK" b="1" dirty="0" smtClean="0"/>
              <a:t>Øget inddragelse skaber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Bedre behandlingsresultater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Færre utilsigtede hændelser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Øget patienttilfredshed</a:t>
            </a:r>
            <a:endParaRPr lang="da-DK" dirty="0"/>
          </a:p>
          <a:p>
            <a:r>
              <a:rPr lang="da-DK" b="1" dirty="0" smtClean="0"/>
              <a:t>Inddragelsen starter allerede med udarbejdelsen af forløbsprogrammet</a:t>
            </a:r>
          </a:p>
        </p:txBody>
      </p:sp>
      <p:graphicFrame>
        <p:nvGraphicFramePr>
          <p:cNvPr id="5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241208"/>
              </p:ext>
            </p:extLst>
          </p:nvPr>
        </p:nvGraphicFramePr>
        <p:xfrm>
          <a:off x="589549" y="926465"/>
          <a:ext cx="6630888" cy="396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2727960" y="1502402"/>
            <a:ext cx="2727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Sundhedsprofessionelle</a:t>
            </a:r>
            <a:endParaRPr lang="da-DK" b="1" dirty="0"/>
          </a:p>
        </p:txBody>
      </p:sp>
      <p:sp>
        <p:nvSpPr>
          <p:cNvPr id="7" name="Tekstfelt 6"/>
          <p:cNvSpPr txBox="1"/>
          <p:nvPr/>
        </p:nvSpPr>
        <p:spPr>
          <a:xfrm>
            <a:off x="853440" y="3931920"/>
            <a:ext cx="2849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Administrativ arbejdsgruppe</a:t>
            </a:r>
            <a:endParaRPr lang="da-DK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4525281" y="3968626"/>
            <a:ext cx="3215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Patienter og pårørende</a:t>
            </a:r>
            <a:endParaRPr lang="da-DK" b="1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853440" y="1676400"/>
            <a:ext cx="3032760" cy="192024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felt 10"/>
          <p:cNvSpPr txBox="1"/>
          <p:nvPr/>
        </p:nvSpPr>
        <p:spPr>
          <a:xfrm>
            <a:off x="332956" y="1307068"/>
            <a:ext cx="21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Løsningen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5337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54062" y="734906"/>
            <a:ext cx="3733138" cy="6001174"/>
          </a:xfrm>
        </p:spPr>
        <p:txBody>
          <a:bodyPr>
            <a:normAutofit fontScale="25000" lnSpcReduction="20000"/>
          </a:bodyPr>
          <a:lstStyle/>
          <a:p>
            <a:endParaRPr lang="da-DK" dirty="0"/>
          </a:p>
          <a:p>
            <a:r>
              <a:rPr lang="da-DK" sz="7200" b="1" dirty="0" smtClean="0"/>
              <a:t>Brugerinddragelsesprocessen</a:t>
            </a:r>
          </a:p>
          <a:p>
            <a:r>
              <a:rPr lang="da-DK" sz="7200" dirty="0" smtClean="0"/>
              <a:t>Processen var bygget op på baggrund af erfaringerne fra udarbejdelsen af KOL forløbsprogrammet</a:t>
            </a:r>
          </a:p>
          <a:p>
            <a:r>
              <a:rPr lang="da-DK" sz="7200" dirty="0" smtClean="0"/>
              <a:t>Telefonisk kontakt til patienterne for at høre deres historie samt forventningsafklare hvad deltagelse i processen indebar. </a:t>
            </a:r>
          </a:p>
          <a:p>
            <a:r>
              <a:rPr lang="da-DK" sz="7200" dirty="0" smtClean="0"/>
              <a:t>Første workshop: Identificerede </a:t>
            </a:r>
            <a:r>
              <a:rPr lang="da-DK" sz="7200" dirty="0"/>
              <a:t>de temaer, der var særlige vigtige i et behandlings- og rehabiliteringsforløb for mennesker med </a:t>
            </a:r>
            <a:r>
              <a:rPr lang="da-DK" sz="7200" dirty="0" smtClean="0"/>
              <a:t>diabetes.</a:t>
            </a:r>
            <a:endParaRPr lang="da-DK" sz="7200" dirty="0"/>
          </a:p>
          <a:p>
            <a:r>
              <a:rPr lang="da-DK" sz="7200" dirty="0" smtClean="0"/>
              <a:t>Anden workshop: Kvalificerede </a:t>
            </a:r>
            <a:r>
              <a:rPr lang="da-DK" sz="7200" dirty="0"/>
              <a:t>detaljer til forløbsprogrammet </a:t>
            </a:r>
            <a:r>
              <a:rPr lang="da-DK" sz="7200" dirty="0" smtClean="0"/>
              <a:t>og drøftede </a:t>
            </a:r>
            <a:r>
              <a:rPr lang="da-DK" sz="7200" dirty="0"/>
              <a:t>implementering af det færdige forløbsprogram.</a:t>
            </a:r>
          </a:p>
          <a:p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85602099"/>
              </p:ext>
            </p:extLst>
          </p:nvPr>
        </p:nvGraphicFramePr>
        <p:xfrm>
          <a:off x="401320" y="734906"/>
          <a:ext cx="67157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0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245502" y="1234440"/>
            <a:ext cx="3413098" cy="4038600"/>
          </a:xfrm>
        </p:spPr>
        <p:txBody>
          <a:bodyPr>
            <a:noAutofit/>
          </a:bodyPr>
          <a:lstStyle/>
          <a:p>
            <a:r>
              <a:rPr lang="da-DK" sz="2000" dirty="0"/>
              <a:t>Det nye forløbsprogram for mennesker med </a:t>
            </a:r>
            <a:r>
              <a:rPr lang="da-DK" sz="2000" dirty="0" smtClean="0"/>
              <a:t>diabetes </a:t>
            </a:r>
            <a:r>
              <a:rPr lang="da-DK" sz="2000" dirty="0"/>
              <a:t>i Region Syddanmark er </a:t>
            </a:r>
            <a:r>
              <a:rPr lang="da-DK" sz="2000" dirty="0" smtClean="0"/>
              <a:t>udviklet efter samme metode som forløbsprogrammet fro KOL </a:t>
            </a:r>
          </a:p>
          <a:p>
            <a:endParaRPr lang="da-DK" sz="2000" dirty="0" smtClean="0"/>
          </a:p>
          <a:p>
            <a:r>
              <a:rPr lang="da-DK" sz="2000" dirty="0" smtClean="0"/>
              <a:t>Tæt </a:t>
            </a:r>
            <a:r>
              <a:rPr lang="da-DK" sz="2000" dirty="0"/>
              <a:t>samarbejde med patienter og pårørende og sundhedsprofessionelle fra sygehuse, kommuner og almen praksis.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838200" y="1234440"/>
            <a:ext cx="5379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 smtClean="0">
              <a:hlinkClick r:id="rId2"/>
            </a:endParaRPr>
          </a:p>
          <a:p>
            <a:endParaRPr lang="da-DK" dirty="0">
              <a:hlinkClick r:id="rId2"/>
            </a:endParaRPr>
          </a:p>
          <a:p>
            <a:endParaRPr lang="da-DK" dirty="0" smtClean="0">
              <a:hlinkClick r:id="rId2"/>
            </a:endParaRPr>
          </a:p>
          <a:p>
            <a:endParaRPr lang="da-DK" dirty="0">
              <a:hlinkClick r:id="rId2"/>
            </a:endParaRPr>
          </a:p>
          <a:p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</a:t>
            </a:r>
            <a:r>
              <a:rPr lang="da-DK" dirty="0" smtClean="0">
                <a:hlinkClick r:id="rId2"/>
              </a:rPr>
              <a:t>www.regionsyddanmark.dk/wm280600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12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78855" y="1007366"/>
            <a:ext cx="3373066" cy="4646674"/>
          </a:xfrm>
        </p:spPr>
        <p:txBody>
          <a:bodyPr>
            <a:noAutofit/>
          </a:bodyPr>
          <a:lstStyle/>
          <a:p>
            <a:r>
              <a:rPr lang="da-DK" b="1" dirty="0">
                <a:solidFill>
                  <a:schemeClr val="tx1"/>
                </a:solidFill>
              </a:rPr>
              <a:t>Hovedkonklusioner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ikke opfinde noget nyt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være bedre til at samarbejde 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være bedre til at kommunikere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have bedre kendskab til hinandens arbejde og tilbud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blive bedre til at skabe tryghed for borgere og pårørende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Vi skal være bedre til at inddrage borgere og </a:t>
            </a:r>
            <a:r>
              <a:rPr lang="da-DK" dirty="0" smtClean="0"/>
              <a:t>pårørende</a:t>
            </a: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30346" y="1007366"/>
            <a:ext cx="6341013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FF0000"/>
                </a:solidFill>
              </a:rPr>
              <a:t>Udvalgte citater - Patienterne anbefaler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Styrk </a:t>
            </a:r>
            <a:r>
              <a:rPr lang="da-DK" dirty="0"/>
              <a:t>samarbejdet på tværs af kommunens forvaltninger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Hjælp </a:t>
            </a:r>
            <a:r>
              <a:rPr lang="da-DK" dirty="0"/>
              <a:t>mig til at acceptere, at jeg er blevet syg og til at få det bedste ud af mit </a:t>
            </a:r>
            <a:r>
              <a:rPr lang="da-DK" dirty="0" smtClean="0"/>
              <a:t>liv med </a:t>
            </a:r>
            <a:r>
              <a:rPr lang="da-DK" dirty="0"/>
              <a:t>diabetes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Giv </a:t>
            </a:r>
            <a:r>
              <a:rPr lang="da-DK" dirty="0"/>
              <a:t>mig tid til at acceptere min diagnose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Husk </a:t>
            </a:r>
            <a:r>
              <a:rPr lang="da-DK" dirty="0"/>
              <a:t>at det er min sygdom, når mine pårørende inddrages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Husk </a:t>
            </a:r>
            <a:r>
              <a:rPr lang="da-DK" dirty="0"/>
              <a:t>at fortælle, hvem der er min kontaktperson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Husk </a:t>
            </a:r>
            <a:r>
              <a:rPr lang="da-DK" dirty="0"/>
              <a:t>at der er grænser for, hvad jeg kan rumme af </a:t>
            </a:r>
            <a:r>
              <a:rPr lang="da-DK" dirty="0" smtClean="0"/>
              <a:t>information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Sæt </a:t>
            </a:r>
            <a:r>
              <a:rPr lang="da-DK" dirty="0"/>
              <a:t>fokus på mine mål for forløbet og det, som er vigtigt for mig lige 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B</a:t>
            </a:r>
            <a:r>
              <a:rPr lang="da-DK" dirty="0" smtClean="0"/>
              <a:t>liv </a:t>
            </a:r>
            <a:r>
              <a:rPr lang="da-DK" dirty="0"/>
              <a:t>ved med at motivere mig til at tage hånd om min </a:t>
            </a:r>
            <a:r>
              <a:rPr lang="da-DK" dirty="0" smtClean="0"/>
              <a:t>sygdom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Tag højde for, hvor meget information jeg kan rumme, og på hvilket niveau jeg og </a:t>
            </a:r>
            <a:r>
              <a:rPr lang="da-DK" dirty="0" smtClean="0"/>
              <a:t>mine </a:t>
            </a:r>
            <a:r>
              <a:rPr lang="nb-NO" dirty="0" smtClean="0"/>
              <a:t>pårørende </a:t>
            </a:r>
            <a:r>
              <a:rPr lang="nb-NO" dirty="0"/>
              <a:t>involveres i min </a:t>
            </a:r>
            <a:r>
              <a:rPr lang="nb-NO" dirty="0" smtClean="0"/>
              <a:t>behandling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Informer løbende mig og mine pårørende om, hvad næste skridt er i forløbet</a:t>
            </a:r>
          </a:p>
        </p:txBody>
      </p:sp>
    </p:spTree>
    <p:extLst>
      <p:ext uri="{BB962C8B-B14F-4D97-AF65-F5344CB8AC3E}">
        <p14:creationId xmlns:p14="http://schemas.microsoft.com/office/powerpoint/2010/main" val="15833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178854" y="565406"/>
            <a:ext cx="3634739" cy="5076342"/>
          </a:xfrm>
        </p:spPr>
        <p:txBody>
          <a:bodyPr>
            <a:noAutofit/>
          </a:bodyPr>
          <a:lstStyle/>
          <a:p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715107" y="565406"/>
            <a:ext cx="5990494" cy="52014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2200" b="1" dirty="0" smtClean="0">
                <a:solidFill>
                  <a:srgbClr val="FF0000"/>
                </a:solidFill>
              </a:rPr>
              <a:t>Opbygningen af forløbsprogrammet</a:t>
            </a:r>
          </a:p>
          <a:p>
            <a:endParaRPr lang="da-DK" sz="2200" dirty="0" smtClean="0"/>
          </a:p>
          <a:p>
            <a:r>
              <a:rPr lang="da-DK" dirty="0" smtClean="0"/>
              <a:t>Processen</a:t>
            </a:r>
            <a:endParaRPr lang="da-DK" dirty="0"/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Ambitiøs organisatorisk inddragelse af borgere og pårørende</a:t>
            </a:r>
          </a:p>
          <a:p>
            <a:endParaRPr lang="da-DK" dirty="0"/>
          </a:p>
          <a:p>
            <a:r>
              <a:rPr lang="da-DK" dirty="0"/>
              <a:t>Formen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Bygges op om de situationer, hvor der er kontakt med borgerne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Et kortfattet opslagsværk i det daglige arbejde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Et udgangspunkt for at udarbejde sektorspecifikke instrukser mv.</a:t>
            </a:r>
          </a:p>
          <a:p>
            <a:endParaRPr lang="da-DK" dirty="0"/>
          </a:p>
          <a:p>
            <a:r>
              <a:rPr lang="da-DK" dirty="0"/>
              <a:t>Indholdet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Baggrundsstof og ”klinik” minimeres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Fokus på </a:t>
            </a:r>
            <a:r>
              <a:rPr lang="da-DK" u="sng" dirty="0"/>
              <a:t>kommunikation</a:t>
            </a:r>
            <a:r>
              <a:rPr lang="da-DK" dirty="0"/>
              <a:t> og </a:t>
            </a:r>
            <a:r>
              <a:rPr lang="da-DK" u="sng" dirty="0"/>
              <a:t>samarbejde</a:t>
            </a:r>
          </a:p>
          <a:p>
            <a:pPr marL="736600" lvl="1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a-DK" dirty="0"/>
              <a:t>Konkrete anbefalinger fra borgere og pårørende til, hvordan de kan inddrages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7066" y="411407"/>
            <a:ext cx="4138313" cy="580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">
  <a:themeElements>
    <a:clrScheme name="Metropol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TM03457491[[fn=Storby]]</Template>
  <TotalTime>205</TotalTime>
  <Words>1849</Words>
  <Application>Microsoft Office PowerPoint</Application>
  <PresentationFormat>Widescreen</PresentationFormat>
  <Paragraphs>203</Paragraphs>
  <Slides>13</Slides>
  <Notes>11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Metropol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Varde Kommune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Anette Filtenborg</dc:creator>
  <cp:lastModifiedBy>Anette Filtenborg</cp:lastModifiedBy>
  <cp:revision>20</cp:revision>
  <dcterms:created xsi:type="dcterms:W3CDTF">2018-02-13T06:31:43Z</dcterms:created>
  <dcterms:modified xsi:type="dcterms:W3CDTF">2018-03-23T08:14:27Z</dcterms:modified>
</cp:coreProperties>
</file>